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3796" r:id="rId2"/>
  </p:sldMasterIdLst>
  <p:notesMasterIdLst>
    <p:notesMasterId r:id="rId40"/>
  </p:notesMasterIdLst>
  <p:sldIdLst>
    <p:sldId id="334" r:id="rId3"/>
    <p:sldId id="335" r:id="rId4"/>
    <p:sldId id="295" r:id="rId5"/>
    <p:sldId id="346" r:id="rId6"/>
    <p:sldId id="328" r:id="rId7"/>
    <p:sldId id="327" r:id="rId8"/>
    <p:sldId id="364" r:id="rId9"/>
    <p:sldId id="365" r:id="rId10"/>
    <p:sldId id="366" r:id="rId11"/>
    <p:sldId id="367" r:id="rId12"/>
    <p:sldId id="298" r:id="rId13"/>
    <p:sldId id="347" r:id="rId14"/>
    <p:sldId id="363" r:id="rId15"/>
    <p:sldId id="300" r:id="rId16"/>
    <p:sldId id="301" r:id="rId17"/>
    <p:sldId id="302" r:id="rId18"/>
    <p:sldId id="304" r:id="rId19"/>
    <p:sldId id="333" r:id="rId20"/>
    <p:sldId id="305" r:id="rId21"/>
    <p:sldId id="306" r:id="rId22"/>
    <p:sldId id="329" r:id="rId23"/>
    <p:sldId id="348" r:id="rId24"/>
    <p:sldId id="309" r:id="rId25"/>
    <p:sldId id="310" r:id="rId26"/>
    <p:sldId id="324" r:id="rId27"/>
    <p:sldId id="349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50" r:id="rId38"/>
    <p:sldId id="323" r:id="rId39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men Mendoza" initials="CM" lastIdx="3" clrIdx="0">
    <p:extLst>
      <p:ext uri="{19B8F6BF-5375-455C-9EA6-DF929625EA0E}">
        <p15:presenceInfo xmlns:p15="http://schemas.microsoft.com/office/powerpoint/2012/main" userId="Carmen Mendoz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818"/>
    <a:srgbClr val="467F79"/>
    <a:srgbClr val="246E5C"/>
    <a:srgbClr val="559892"/>
    <a:srgbClr val="D9D9D9"/>
    <a:srgbClr val="4AA297"/>
    <a:srgbClr val="14833A"/>
    <a:srgbClr val="4BA399"/>
    <a:srgbClr val="5FAAA2"/>
    <a:srgbClr val="BDD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Ventas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8A-4DAF-8C52-A8EBB37098EE}"/>
              </c:ext>
            </c:extLst>
          </c:dPt>
          <c:dPt>
            <c:idx val="1"/>
            <c:bubble3D val="0"/>
            <c:spPr>
              <a:solidFill>
                <a:srgbClr val="E6E6E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8A-4DAF-8C52-A8EBB37098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8A-4DAF-8C52-A8EBB37098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78A-4DAF-8C52-A8EBB37098EE}"/>
              </c:ext>
            </c:extLst>
          </c:dPt>
          <c:cat>
            <c:strRef>
              <c:f>Sheet1!$A$2:$A$5</c:f>
              <c:strCache>
                <c:ptCount val="2"/>
                <c:pt idx="0">
                  <c:v>1.er trimestre</c:v>
                </c:pt>
                <c:pt idx="1">
                  <c:v>2.º trimestre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78A-4DAF-8C52-A8EBB3709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Ventas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C5-4271-9F60-BF58E4E4259F}"/>
              </c:ext>
            </c:extLst>
          </c:dPt>
          <c:dPt>
            <c:idx val="1"/>
            <c:bubble3D val="0"/>
            <c:spPr>
              <a:solidFill>
                <a:srgbClr val="E6E6E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4C5-4271-9F60-BF58E4E425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4C5-4271-9F60-BF58E4E425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4C5-4271-9F60-BF58E4E4259F}"/>
              </c:ext>
            </c:extLst>
          </c:dPt>
          <c:cat>
            <c:strRef>
              <c:f>Sheet1!$A$2:$A$5</c:f>
              <c:strCache>
                <c:ptCount val="2"/>
                <c:pt idx="0">
                  <c:v>1.er trimestre</c:v>
                </c:pt>
                <c:pt idx="1">
                  <c:v>2.º trimestre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4C5-4271-9F60-BF58E4E425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Ventas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91B-41C5-809C-603A100AE30F}"/>
              </c:ext>
            </c:extLst>
          </c:dPt>
          <c:dPt>
            <c:idx val="1"/>
            <c:bubble3D val="0"/>
            <c:spPr>
              <a:solidFill>
                <a:srgbClr val="E6E6E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91B-41C5-809C-603A100AE3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91B-41C5-809C-603A100AE3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91B-41C5-809C-603A100AE30F}"/>
              </c:ext>
            </c:extLst>
          </c:dPt>
          <c:cat>
            <c:strRef>
              <c:f>Sheet1!$A$2:$A$5</c:f>
              <c:strCache>
                <c:ptCount val="2"/>
                <c:pt idx="0">
                  <c:v>1.er trimestre</c:v>
                </c:pt>
                <c:pt idx="1">
                  <c:v>2.º trimestre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91B-41C5-809C-603A100AE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884CFD-5EBC-4DD0-A942-29A464DF8455}" type="doc">
      <dgm:prSet loTypeId="urn:microsoft.com/office/officeart/2008/layout/PictureStrips" loCatId="list" qsTypeId="urn:microsoft.com/office/officeart/2005/8/quickstyle/simple1" qsCatId="simple" csTypeId="urn:microsoft.com/office/officeart/2005/8/colors/accent1_5" csCatId="accent1" phldr="1"/>
      <dgm:spPr/>
    </dgm:pt>
    <dgm:pt modelId="{3DF125D0-6F8B-4014-B0A5-F90B32DD3E2F}">
      <dgm:prSet phldrT="[Texto]" custT="1"/>
      <dgm:spPr>
        <a:solidFill>
          <a:srgbClr val="09ACAA">
            <a:alpha val="90000"/>
          </a:srgbClr>
        </a:solidFill>
      </dgm:spPr>
      <dgm:t>
        <a:bodyPr/>
        <a:lstStyle/>
        <a:p>
          <a:pPr algn="ctr"/>
          <a:r>
            <a:rPr lang="es-ES" sz="180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REGISTROS CONTABLES </a:t>
          </a:r>
          <a:endParaRPr lang="es-ES" sz="180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55C12F45-B666-49CA-854C-934771B56186}" type="parTrans" cxnId="{247F77C9-DF1C-49EB-96A4-03D396FFE122}">
      <dgm:prSet/>
      <dgm:spPr/>
      <dgm:t>
        <a:bodyPr/>
        <a:lstStyle/>
        <a:p>
          <a:endParaRPr lang="es-ES" sz="2000">
            <a:latin typeface="Century Gothic" panose="020B0502020202020204" pitchFamily="34" charset="0"/>
          </a:endParaRPr>
        </a:p>
      </dgm:t>
    </dgm:pt>
    <dgm:pt modelId="{6A73C0D5-EC8F-4DAF-B5AA-B9EEC0843330}" type="sibTrans" cxnId="{247F77C9-DF1C-49EB-96A4-03D396FFE122}">
      <dgm:prSet/>
      <dgm:spPr/>
      <dgm:t>
        <a:bodyPr/>
        <a:lstStyle/>
        <a:p>
          <a:endParaRPr lang="es-ES" sz="2000">
            <a:latin typeface="Century Gothic" panose="020B0502020202020204" pitchFamily="34" charset="0"/>
          </a:endParaRPr>
        </a:p>
      </dgm:t>
    </dgm:pt>
    <dgm:pt modelId="{F36A918B-2E61-4180-A3FB-5E33BD8D48E0}">
      <dgm:prSet phldrT="[Texto]" custT="1"/>
      <dgm:spPr>
        <a:solidFill>
          <a:srgbClr val="FAFBF8"/>
        </a:solidFill>
      </dgm:spPr>
      <dgm:t>
        <a:bodyPr/>
        <a:lstStyle/>
        <a:p>
          <a:r>
            <a:rPr lang="es-ES" sz="180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REGISTROS ADMINISTRATIVOS </a:t>
          </a:r>
          <a:endParaRPr lang="es-ES" sz="180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F165E39D-BAF1-4FA6-81B0-2EE7EFCB97DA}" type="parTrans" cxnId="{568A9C4F-B1FE-42A6-A792-AD31E9298BB0}">
      <dgm:prSet/>
      <dgm:spPr/>
      <dgm:t>
        <a:bodyPr/>
        <a:lstStyle/>
        <a:p>
          <a:endParaRPr lang="es-ES" sz="2000">
            <a:latin typeface="Century Gothic" panose="020B0502020202020204" pitchFamily="34" charset="0"/>
          </a:endParaRPr>
        </a:p>
      </dgm:t>
    </dgm:pt>
    <dgm:pt modelId="{C23A6080-2748-4E9A-9C18-275A26F9DB5C}" type="sibTrans" cxnId="{568A9C4F-B1FE-42A6-A792-AD31E9298BB0}">
      <dgm:prSet/>
      <dgm:spPr/>
      <dgm:t>
        <a:bodyPr/>
        <a:lstStyle/>
        <a:p>
          <a:endParaRPr lang="es-ES" sz="2000">
            <a:latin typeface="Century Gothic" panose="020B0502020202020204" pitchFamily="34" charset="0"/>
          </a:endParaRPr>
        </a:p>
      </dgm:t>
    </dgm:pt>
    <dgm:pt modelId="{10C6052B-CC36-4111-8CBC-08C36A7FF6A3}">
      <dgm:prSet phldrT="[Texto]" custT="1"/>
      <dgm:spPr>
        <a:solidFill>
          <a:srgbClr val="72BAAF"/>
        </a:solidFill>
      </dgm:spPr>
      <dgm:t>
        <a:bodyPr/>
        <a:lstStyle/>
        <a:p>
          <a:r>
            <a:rPr lang="es-E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CUENTA PÚBLICA 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7A663976-58D6-473E-B35B-75DC16F2AFB4}" type="parTrans" cxnId="{AEF6D058-4535-4AA6-9D39-B270390053E2}">
      <dgm:prSet/>
      <dgm:spPr/>
      <dgm:t>
        <a:bodyPr/>
        <a:lstStyle/>
        <a:p>
          <a:endParaRPr lang="es-ES" sz="2000">
            <a:latin typeface="Century Gothic" panose="020B0502020202020204" pitchFamily="34" charset="0"/>
          </a:endParaRPr>
        </a:p>
      </dgm:t>
    </dgm:pt>
    <dgm:pt modelId="{830775AD-6F3C-40C6-A05D-BBA41570E75B}" type="sibTrans" cxnId="{AEF6D058-4535-4AA6-9D39-B270390053E2}">
      <dgm:prSet/>
      <dgm:spPr/>
      <dgm:t>
        <a:bodyPr/>
        <a:lstStyle/>
        <a:p>
          <a:endParaRPr lang="es-ES" sz="2000">
            <a:latin typeface="Century Gothic" panose="020B0502020202020204" pitchFamily="34" charset="0"/>
          </a:endParaRPr>
        </a:p>
      </dgm:t>
    </dgm:pt>
    <dgm:pt modelId="{E3E49E6C-7241-4FD0-97B7-4E6F20BF733E}">
      <dgm:prSet custT="1"/>
      <dgm:spPr>
        <a:solidFill>
          <a:srgbClr val="DCDCDC"/>
        </a:solidFill>
      </dgm:spPr>
      <dgm:t>
        <a:bodyPr/>
        <a:lstStyle/>
        <a:p>
          <a:r>
            <a:rPr lang="es-ES" sz="170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REGISTROS PRESUPUESTARIOS</a:t>
          </a:r>
          <a:endParaRPr lang="es-ES" sz="170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3267734B-7FE7-40E9-8148-186F45346583}" type="parTrans" cxnId="{AFE8F21A-CD07-4653-9BFB-EE04ADDA46D9}">
      <dgm:prSet/>
      <dgm:spPr/>
      <dgm:t>
        <a:bodyPr/>
        <a:lstStyle/>
        <a:p>
          <a:endParaRPr lang="es-ES" sz="2000">
            <a:latin typeface="Century Gothic" panose="020B0502020202020204" pitchFamily="34" charset="0"/>
          </a:endParaRPr>
        </a:p>
      </dgm:t>
    </dgm:pt>
    <dgm:pt modelId="{DED32EDE-C5ED-4098-BE54-6EEF0492174F}" type="sibTrans" cxnId="{AFE8F21A-CD07-4653-9BFB-EE04ADDA46D9}">
      <dgm:prSet/>
      <dgm:spPr/>
      <dgm:t>
        <a:bodyPr/>
        <a:lstStyle/>
        <a:p>
          <a:endParaRPr lang="es-ES" sz="2000">
            <a:latin typeface="Century Gothic" panose="020B0502020202020204" pitchFamily="34" charset="0"/>
          </a:endParaRPr>
        </a:p>
      </dgm:t>
    </dgm:pt>
    <dgm:pt modelId="{7ABDEB8B-F503-49F3-8990-0EE0D5400A76}">
      <dgm:prSet custT="1"/>
      <dgm:spPr>
        <a:solidFill>
          <a:srgbClr val="4D827C"/>
        </a:solidFill>
      </dgm:spPr>
      <dgm:t>
        <a:bodyPr/>
        <a:lstStyle/>
        <a:p>
          <a:r>
            <a:rPr lang="es-E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TRANSPARENCIA </a:t>
          </a:r>
          <a:endParaRPr lang="es-E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2422CB89-BF18-4399-98FC-5A16D7F74460}" type="parTrans" cxnId="{07B73CC8-6AED-4119-BD60-34C1440C9B0E}">
      <dgm:prSet/>
      <dgm:spPr/>
      <dgm:t>
        <a:bodyPr/>
        <a:lstStyle/>
        <a:p>
          <a:endParaRPr lang="es-ES" sz="2000">
            <a:latin typeface="Century Gothic" panose="020B0502020202020204" pitchFamily="34" charset="0"/>
          </a:endParaRPr>
        </a:p>
      </dgm:t>
    </dgm:pt>
    <dgm:pt modelId="{693A895F-83D3-4CCC-BF79-18765FD921EC}" type="sibTrans" cxnId="{07B73CC8-6AED-4119-BD60-34C1440C9B0E}">
      <dgm:prSet/>
      <dgm:spPr/>
      <dgm:t>
        <a:bodyPr/>
        <a:lstStyle/>
        <a:p>
          <a:endParaRPr lang="es-ES" sz="2000">
            <a:latin typeface="Century Gothic" panose="020B0502020202020204" pitchFamily="34" charset="0"/>
          </a:endParaRPr>
        </a:p>
      </dgm:t>
    </dgm:pt>
    <dgm:pt modelId="{30511B22-DF04-4F9A-92DB-D16C709BF770}">
      <dgm:prSet custT="1"/>
      <dgm:spPr>
        <a:ln>
          <a:solidFill>
            <a:schemeClr val="tx1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es-ES" sz="1800" dirty="0" smtClean="0">
              <a:latin typeface="Century Gothic" panose="020B0502020202020204" pitchFamily="34" charset="0"/>
              <a:cs typeface="Arial" panose="020B0604020202020204" pitchFamily="34" charset="0"/>
            </a:rPr>
            <a:t>Se evalúa los instrumentos, registros y reportes contables. </a:t>
          </a:r>
          <a:endParaRPr lang="es-ES" sz="1800" dirty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2F1743CD-F259-48C7-83E9-190E066618BF}" type="parTrans" cxnId="{AC13D0EA-23DF-4874-82F5-D0841D8DE81C}">
      <dgm:prSet/>
      <dgm:spPr/>
      <dgm:t>
        <a:bodyPr/>
        <a:lstStyle/>
        <a:p>
          <a:endParaRPr lang="es-ES"/>
        </a:p>
      </dgm:t>
    </dgm:pt>
    <dgm:pt modelId="{B8B7B77F-3960-489C-8EAA-A7CFA1482FDA}" type="sibTrans" cxnId="{AC13D0EA-23DF-4874-82F5-D0841D8DE81C}">
      <dgm:prSet/>
      <dgm:spPr/>
      <dgm:t>
        <a:bodyPr/>
        <a:lstStyle/>
        <a:p>
          <a:endParaRPr lang="es-ES"/>
        </a:p>
      </dgm:t>
    </dgm:pt>
    <dgm:pt modelId="{7D94A544-2A61-4058-82F2-51F5C7A45DE5}">
      <dgm:prSet custT="1"/>
      <dgm:spPr>
        <a:solidFill>
          <a:srgbClr val="DCDCDC"/>
        </a:solidFill>
      </dgm:spPr>
      <dgm:t>
        <a:bodyPr/>
        <a:lstStyle/>
        <a:p>
          <a:r>
            <a:rPr lang="es-ES" sz="1600" dirty="0" smtClean="0">
              <a:latin typeface="Century Gothic" panose="020B0502020202020204" pitchFamily="34" charset="0"/>
            </a:rPr>
            <a:t>Se evalúa los clasificadores, registros presupuestarios, reportes presupuestarios y programáticos. </a:t>
          </a:r>
          <a:endParaRPr lang="es-ES" sz="1600" dirty="0"/>
        </a:p>
      </dgm:t>
    </dgm:pt>
    <dgm:pt modelId="{9C7BEA3D-2EAF-4C73-B269-8581CDFF1810}" type="parTrans" cxnId="{1B5D6887-E320-4365-90B7-E6C2C286F738}">
      <dgm:prSet/>
      <dgm:spPr/>
      <dgm:t>
        <a:bodyPr/>
        <a:lstStyle/>
        <a:p>
          <a:endParaRPr lang="es-ES"/>
        </a:p>
      </dgm:t>
    </dgm:pt>
    <dgm:pt modelId="{D8977850-920C-473C-990D-EFE43340F480}" type="sibTrans" cxnId="{1B5D6887-E320-4365-90B7-E6C2C286F738}">
      <dgm:prSet/>
      <dgm:spPr/>
      <dgm:t>
        <a:bodyPr/>
        <a:lstStyle/>
        <a:p>
          <a:endParaRPr lang="es-ES"/>
        </a:p>
      </dgm:t>
    </dgm:pt>
    <dgm:pt modelId="{5A380E96-8C57-4673-B6E5-7621F5E8FDD6}">
      <dgm:prSet custT="1"/>
      <dgm:spPr>
        <a:solidFill>
          <a:srgbClr val="FAFBF8"/>
        </a:solidFill>
      </dgm:spPr>
      <dgm:t>
        <a:bodyPr/>
        <a:lstStyle/>
        <a:p>
          <a:r>
            <a:rPr lang="es-ES" sz="1600" dirty="0" smtClean="0">
              <a:latin typeface="Century Gothic" panose="020B0502020202020204" pitchFamily="34" charset="0"/>
            </a:rPr>
            <a:t>Se evalúa a los Entes Públicos en el manejo del control de sus bienes, de los recursos federales y de los pagos electrónicos con su documentación soporte. </a:t>
          </a:r>
          <a:endParaRPr lang="es-ES" sz="1600" dirty="0"/>
        </a:p>
      </dgm:t>
    </dgm:pt>
    <dgm:pt modelId="{148E109C-62BA-41F4-A970-19FF0003801C}" type="parTrans" cxnId="{9B49BE6C-D668-45D8-95B1-799B54C9E848}">
      <dgm:prSet/>
      <dgm:spPr/>
      <dgm:t>
        <a:bodyPr/>
        <a:lstStyle/>
        <a:p>
          <a:endParaRPr lang="es-ES"/>
        </a:p>
      </dgm:t>
    </dgm:pt>
    <dgm:pt modelId="{FDAAA225-F6C4-44B5-A3B9-A1925220B125}" type="sibTrans" cxnId="{9B49BE6C-D668-45D8-95B1-799B54C9E848}">
      <dgm:prSet/>
      <dgm:spPr/>
      <dgm:t>
        <a:bodyPr/>
        <a:lstStyle/>
        <a:p>
          <a:endParaRPr lang="es-ES"/>
        </a:p>
      </dgm:t>
    </dgm:pt>
    <dgm:pt modelId="{09A95EC0-D006-42D5-AD89-E3C0F11D52D9}">
      <dgm:prSet custT="1"/>
      <dgm:spPr>
        <a:solidFill>
          <a:srgbClr val="4D827C"/>
        </a:solidFill>
        <a:ln>
          <a:solidFill>
            <a:schemeClr val="tx1">
              <a:lumMod val="60000"/>
              <a:lumOff val="40000"/>
              <a:alpha val="60000"/>
            </a:schemeClr>
          </a:solidFill>
        </a:ln>
      </dgm:spPr>
      <dgm:t>
        <a:bodyPr/>
        <a:lstStyle/>
        <a:p>
          <a:r>
            <a:rPr lang="es-ES" sz="1500" dirty="0" smtClean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Se evalúa que los Estados Contables, Presupuestarios y Programáticos y las obligaciones de Transparencia se encuentren publicados en las páginas de internet. </a:t>
          </a:r>
          <a:endParaRPr lang="es-ES" sz="1500" dirty="0">
            <a:solidFill>
              <a:schemeClr val="bg1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6061FB05-4C05-4391-9DC7-92E9FC46548F}" type="parTrans" cxnId="{C0BD2762-F417-4830-A762-C585FA1A2A20}">
      <dgm:prSet/>
      <dgm:spPr/>
      <dgm:t>
        <a:bodyPr/>
        <a:lstStyle/>
        <a:p>
          <a:endParaRPr lang="es-ES"/>
        </a:p>
      </dgm:t>
    </dgm:pt>
    <dgm:pt modelId="{47BBE6CD-F0AD-4D6C-AD39-6241C402A49D}" type="sibTrans" cxnId="{C0BD2762-F417-4830-A762-C585FA1A2A20}">
      <dgm:prSet/>
      <dgm:spPr/>
      <dgm:t>
        <a:bodyPr/>
        <a:lstStyle/>
        <a:p>
          <a:endParaRPr lang="es-ES"/>
        </a:p>
      </dgm:t>
    </dgm:pt>
    <dgm:pt modelId="{EEE155D8-81C4-45D2-A13B-92C9F7E777AF}">
      <dgm:prSet custT="1"/>
      <dgm:spPr>
        <a:solidFill>
          <a:srgbClr val="72BAAF"/>
        </a:solidFill>
        <a:ln>
          <a:solidFill>
            <a:schemeClr val="tx1">
              <a:lumMod val="60000"/>
              <a:lumOff val="40000"/>
              <a:alpha val="50000"/>
            </a:schemeClr>
          </a:solidFill>
        </a:ln>
      </dgm:spPr>
      <dgm:t>
        <a:bodyPr/>
        <a:lstStyle/>
        <a:p>
          <a:r>
            <a:rPr lang="es-ES" sz="1600" dirty="0" smtClean="0">
              <a:latin typeface="Century Gothic" panose="020B0502020202020204" pitchFamily="34" charset="0"/>
              <a:cs typeface="Arial" panose="020B0604020202020204" pitchFamily="34" charset="0"/>
            </a:rPr>
            <a:t>Se evalúa los Estados Contables, Presupuestarios, Programáticos y Anexos que integran la Cuenta Pública. </a:t>
          </a:r>
          <a:endParaRPr lang="es-ES" sz="1600" dirty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1244C0FB-65A2-48BA-A3EC-4D97EED4106F}" type="parTrans" cxnId="{8F8E658E-D040-4706-8C3B-445161D0BEE2}">
      <dgm:prSet/>
      <dgm:spPr/>
      <dgm:t>
        <a:bodyPr/>
        <a:lstStyle/>
        <a:p>
          <a:endParaRPr lang="es-ES"/>
        </a:p>
      </dgm:t>
    </dgm:pt>
    <dgm:pt modelId="{7CFF21D5-9AAB-4F88-915D-473FED6CC54F}" type="sibTrans" cxnId="{8F8E658E-D040-4706-8C3B-445161D0BEE2}">
      <dgm:prSet/>
      <dgm:spPr/>
      <dgm:t>
        <a:bodyPr/>
        <a:lstStyle/>
        <a:p>
          <a:endParaRPr lang="es-ES"/>
        </a:p>
      </dgm:t>
    </dgm:pt>
    <dgm:pt modelId="{594D5276-225C-4D12-BC1E-8A4E09DAFA12}" type="pres">
      <dgm:prSet presAssocID="{F7884CFD-5EBC-4DD0-A942-29A464DF8455}" presName="Name0" presStyleCnt="0">
        <dgm:presLayoutVars>
          <dgm:dir/>
          <dgm:resizeHandles val="exact"/>
        </dgm:presLayoutVars>
      </dgm:prSet>
      <dgm:spPr/>
    </dgm:pt>
    <dgm:pt modelId="{415EB075-66CF-40AE-A81A-693EFD0FC0E7}" type="pres">
      <dgm:prSet presAssocID="{3DF125D0-6F8B-4014-B0A5-F90B32DD3E2F}" presName="composite" presStyleCnt="0"/>
      <dgm:spPr/>
    </dgm:pt>
    <dgm:pt modelId="{515F061F-0E85-419F-B91C-B39FE8034CC3}" type="pres">
      <dgm:prSet presAssocID="{3DF125D0-6F8B-4014-B0A5-F90B32DD3E2F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9DDF73-5662-472D-8BA0-93CDB16740B1}" type="pres">
      <dgm:prSet presAssocID="{3DF125D0-6F8B-4014-B0A5-F90B32DD3E2F}" presName="rect2" presStyleLbl="fgImgPlace1" presStyleIdx="0" presStyleCnt="5"/>
      <dgm:spPr/>
    </dgm:pt>
    <dgm:pt modelId="{D725A9D1-6F02-49CC-BB6F-F4BB65A2CAE5}" type="pres">
      <dgm:prSet presAssocID="{6A73C0D5-EC8F-4DAF-B5AA-B9EEC0843330}" presName="sibTrans" presStyleCnt="0"/>
      <dgm:spPr/>
    </dgm:pt>
    <dgm:pt modelId="{B0CF81A6-CD89-447B-83B2-33E372856038}" type="pres">
      <dgm:prSet presAssocID="{E3E49E6C-7241-4FD0-97B7-4E6F20BF733E}" presName="composite" presStyleCnt="0"/>
      <dgm:spPr/>
    </dgm:pt>
    <dgm:pt modelId="{C6449100-DB63-4E20-93F2-25DCEA1E1A7D}" type="pres">
      <dgm:prSet presAssocID="{E3E49E6C-7241-4FD0-97B7-4E6F20BF733E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1E0C12-AA86-44C7-8B97-77A7284ABB7E}" type="pres">
      <dgm:prSet presAssocID="{E3E49E6C-7241-4FD0-97B7-4E6F20BF733E}" presName="rect2" presStyleLbl="fgImgPlace1" presStyleIdx="1" presStyleCnt="5"/>
      <dgm:spPr/>
    </dgm:pt>
    <dgm:pt modelId="{BC84BE75-B45D-43F1-A947-3B0CD81521D4}" type="pres">
      <dgm:prSet presAssocID="{DED32EDE-C5ED-4098-BE54-6EEF0492174F}" presName="sibTrans" presStyleCnt="0"/>
      <dgm:spPr/>
    </dgm:pt>
    <dgm:pt modelId="{DF38595D-17D4-47A7-AB11-D8E9EE91FA27}" type="pres">
      <dgm:prSet presAssocID="{F36A918B-2E61-4180-A3FB-5E33BD8D48E0}" presName="composite" presStyleCnt="0"/>
      <dgm:spPr/>
    </dgm:pt>
    <dgm:pt modelId="{94E24FF7-4B01-4FFC-A809-256EE558BF50}" type="pres">
      <dgm:prSet presAssocID="{F36A918B-2E61-4180-A3FB-5E33BD8D48E0}" presName="rect1" presStyleLbl="trAlignAcc1" presStyleIdx="2" presStyleCnt="5" custScaleY="1430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CE0363-F20B-409F-9B1A-6A4AEC4F4E2E}" type="pres">
      <dgm:prSet presAssocID="{F36A918B-2E61-4180-A3FB-5E33BD8D48E0}" presName="rect2" presStyleLbl="fgImgPlace1" presStyleIdx="2" presStyleCnt="5"/>
      <dgm:spPr/>
    </dgm:pt>
    <dgm:pt modelId="{D1ADF7EA-811F-4316-8969-36729861CC9D}" type="pres">
      <dgm:prSet presAssocID="{C23A6080-2748-4E9A-9C18-275A26F9DB5C}" presName="sibTrans" presStyleCnt="0"/>
      <dgm:spPr/>
    </dgm:pt>
    <dgm:pt modelId="{08D2858B-1538-4F95-9CFB-6314BBD0DE55}" type="pres">
      <dgm:prSet presAssocID="{7ABDEB8B-F503-49F3-8990-0EE0D5400A76}" presName="composite" presStyleCnt="0"/>
      <dgm:spPr/>
    </dgm:pt>
    <dgm:pt modelId="{0BE6A8DB-96BE-4048-927A-50A77E286CF9}" type="pres">
      <dgm:prSet presAssocID="{7ABDEB8B-F503-49F3-8990-0EE0D5400A76}" presName="rect1" presStyleLbl="trAlignAcc1" presStyleIdx="3" presStyleCnt="5" custScaleY="1259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67FF8A-2D1A-44B0-BF15-9367A6EFD981}" type="pres">
      <dgm:prSet presAssocID="{7ABDEB8B-F503-49F3-8990-0EE0D5400A76}" presName="rect2" presStyleLbl="fgImgPlace1" presStyleIdx="3" presStyleCnt="5"/>
      <dgm:spPr/>
    </dgm:pt>
    <dgm:pt modelId="{C89038C5-521A-4204-8171-D124E39C933F}" type="pres">
      <dgm:prSet presAssocID="{693A895F-83D3-4CCC-BF79-18765FD921EC}" presName="sibTrans" presStyleCnt="0"/>
      <dgm:spPr/>
    </dgm:pt>
    <dgm:pt modelId="{76563837-3AE3-4D9F-B5FD-4901C9B06442}" type="pres">
      <dgm:prSet presAssocID="{10C6052B-CC36-4111-8CBC-08C36A7FF6A3}" presName="composite" presStyleCnt="0"/>
      <dgm:spPr/>
    </dgm:pt>
    <dgm:pt modelId="{576CD7A4-BC23-4FFC-91F9-5F1D7F20381E}" type="pres">
      <dgm:prSet presAssocID="{10C6052B-CC36-4111-8CBC-08C36A7FF6A3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3522EC-F474-4D74-BDD8-FDAD9D4B2C58}" type="pres">
      <dgm:prSet presAssocID="{10C6052B-CC36-4111-8CBC-08C36A7FF6A3}" presName="rect2" presStyleLbl="fgImgPlace1" presStyleIdx="4" presStyleCnt="5"/>
      <dgm:spPr/>
    </dgm:pt>
  </dgm:ptLst>
  <dgm:cxnLst>
    <dgm:cxn modelId="{7DAF91F6-AA6A-416F-83AB-7B86F115DFD0}" type="presOf" srcId="{30511B22-DF04-4F9A-92DB-D16C709BF770}" destId="{515F061F-0E85-419F-B91C-B39FE8034CC3}" srcOrd="0" destOrd="1" presId="urn:microsoft.com/office/officeart/2008/layout/PictureStrips"/>
    <dgm:cxn modelId="{9604D038-4B93-4773-8FA7-B6002ED76044}" type="presOf" srcId="{7D94A544-2A61-4058-82F2-51F5C7A45DE5}" destId="{C6449100-DB63-4E20-93F2-25DCEA1E1A7D}" srcOrd="0" destOrd="1" presId="urn:microsoft.com/office/officeart/2008/layout/PictureStrips"/>
    <dgm:cxn modelId="{5D812862-46E2-4709-81BB-FB98DF2E9C9A}" type="presOf" srcId="{09A95EC0-D006-42D5-AD89-E3C0F11D52D9}" destId="{0BE6A8DB-96BE-4048-927A-50A77E286CF9}" srcOrd="0" destOrd="1" presId="urn:microsoft.com/office/officeart/2008/layout/PictureStrips"/>
    <dgm:cxn modelId="{DD9AA646-7560-4E37-BE16-3E308473B6B4}" type="presOf" srcId="{E3E49E6C-7241-4FD0-97B7-4E6F20BF733E}" destId="{C6449100-DB63-4E20-93F2-25DCEA1E1A7D}" srcOrd="0" destOrd="0" presId="urn:microsoft.com/office/officeart/2008/layout/PictureStrips"/>
    <dgm:cxn modelId="{8F8E658E-D040-4706-8C3B-445161D0BEE2}" srcId="{10C6052B-CC36-4111-8CBC-08C36A7FF6A3}" destId="{EEE155D8-81C4-45D2-A13B-92C9F7E777AF}" srcOrd="0" destOrd="0" parTransId="{1244C0FB-65A2-48BA-A3EC-4D97EED4106F}" sibTransId="{7CFF21D5-9AAB-4F88-915D-473FED6CC54F}"/>
    <dgm:cxn modelId="{247F77C9-DF1C-49EB-96A4-03D396FFE122}" srcId="{F7884CFD-5EBC-4DD0-A942-29A464DF8455}" destId="{3DF125D0-6F8B-4014-B0A5-F90B32DD3E2F}" srcOrd="0" destOrd="0" parTransId="{55C12F45-B666-49CA-854C-934771B56186}" sibTransId="{6A73C0D5-EC8F-4DAF-B5AA-B9EEC0843330}"/>
    <dgm:cxn modelId="{8430F7D2-D33B-4410-8D28-C2F54FABC556}" type="presOf" srcId="{5A380E96-8C57-4673-B6E5-7621F5E8FDD6}" destId="{94E24FF7-4B01-4FFC-A809-256EE558BF50}" srcOrd="0" destOrd="1" presId="urn:microsoft.com/office/officeart/2008/layout/PictureStrips"/>
    <dgm:cxn modelId="{C0BD2762-F417-4830-A762-C585FA1A2A20}" srcId="{7ABDEB8B-F503-49F3-8990-0EE0D5400A76}" destId="{09A95EC0-D006-42D5-AD89-E3C0F11D52D9}" srcOrd="0" destOrd="0" parTransId="{6061FB05-4C05-4391-9DC7-92E9FC46548F}" sibTransId="{47BBE6CD-F0AD-4D6C-AD39-6241C402A49D}"/>
    <dgm:cxn modelId="{7379DD4C-338D-4F66-932E-2C19547C71EC}" type="presOf" srcId="{EEE155D8-81C4-45D2-A13B-92C9F7E777AF}" destId="{576CD7A4-BC23-4FFC-91F9-5F1D7F20381E}" srcOrd="0" destOrd="1" presId="urn:microsoft.com/office/officeart/2008/layout/PictureStrips"/>
    <dgm:cxn modelId="{AFE8F21A-CD07-4653-9BFB-EE04ADDA46D9}" srcId="{F7884CFD-5EBC-4DD0-A942-29A464DF8455}" destId="{E3E49E6C-7241-4FD0-97B7-4E6F20BF733E}" srcOrd="1" destOrd="0" parTransId="{3267734B-7FE7-40E9-8148-186F45346583}" sibTransId="{DED32EDE-C5ED-4098-BE54-6EEF0492174F}"/>
    <dgm:cxn modelId="{6AB0D7F7-BFA7-4C1F-94B1-6BD99963EAC1}" type="presOf" srcId="{10C6052B-CC36-4111-8CBC-08C36A7FF6A3}" destId="{576CD7A4-BC23-4FFC-91F9-5F1D7F20381E}" srcOrd="0" destOrd="0" presId="urn:microsoft.com/office/officeart/2008/layout/PictureStrips"/>
    <dgm:cxn modelId="{E143C3DB-FC30-4FC1-81B8-BADA207E48DC}" type="presOf" srcId="{F36A918B-2E61-4180-A3FB-5E33BD8D48E0}" destId="{94E24FF7-4B01-4FFC-A809-256EE558BF50}" srcOrd="0" destOrd="0" presId="urn:microsoft.com/office/officeart/2008/layout/PictureStrips"/>
    <dgm:cxn modelId="{568A9C4F-B1FE-42A6-A792-AD31E9298BB0}" srcId="{F7884CFD-5EBC-4DD0-A942-29A464DF8455}" destId="{F36A918B-2E61-4180-A3FB-5E33BD8D48E0}" srcOrd="2" destOrd="0" parTransId="{F165E39D-BAF1-4FA6-81B0-2EE7EFCB97DA}" sibTransId="{C23A6080-2748-4E9A-9C18-275A26F9DB5C}"/>
    <dgm:cxn modelId="{AC13D0EA-23DF-4874-82F5-D0841D8DE81C}" srcId="{3DF125D0-6F8B-4014-B0A5-F90B32DD3E2F}" destId="{30511B22-DF04-4F9A-92DB-D16C709BF770}" srcOrd="0" destOrd="0" parTransId="{2F1743CD-F259-48C7-83E9-190E066618BF}" sibTransId="{B8B7B77F-3960-489C-8EAA-A7CFA1482FDA}"/>
    <dgm:cxn modelId="{07B73CC8-6AED-4119-BD60-34C1440C9B0E}" srcId="{F7884CFD-5EBC-4DD0-A942-29A464DF8455}" destId="{7ABDEB8B-F503-49F3-8990-0EE0D5400A76}" srcOrd="3" destOrd="0" parTransId="{2422CB89-BF18-4399-98FC-5A16D7F74460}" sibTransId="{693A895F-83D3-4CCC-BF79-18765FD921EC}"/>
    <dgm:cxn modelId="{111F9C06-C793-4E6C-A7C8-1E96382A6989}" type="presOf" srcId="{3DF125D0-6F8B-4014-B0A5-F90B32DD3E2F}" destId="{515F061F-0E85-419F-B91C-B39FE8034CC3}" srcOrd="0" destOrd="0" presId="urn:microsoft.com/office/officeart/2008/layout/PictureStrips"/>
    <dgm:cxn modelId="{9B49BE6C-D668-45D8-95B1-799B54C9E848}" srcId="{F36A918B-2E61-4180-A3FB-5E33BD8D48E0}" destId="{5A380E96-8C57-4673-B6E5-7621F5E8FDD6}" srcOrd="0" destOrd="0" parTransId="{148E109C-62BA-41F4-A970-19FF0003801C}" sibTransId="{FDAAA225-F6C4-44B5-A3B9-A1925220B125}"/>
    <dgm:cxn modelId="{34C79A85-0EE1-4EA4-84FA-BC0CDF7ECB7E}" type="presOf" srcId="{7ABDEB8B-F503-49F3-8990-0EE0D5400A76}" destId="{0BE6A8DB-96BE-4048-927A-50A77E286CF9}" srcOrd="0" destOrd="0" presId="urn:microsoft.com/office/officeart/2008/layout/PictureStrips"/>
    <dgm:cxn modelId="{AEF6D058-4535-4AA6-9D39-B270390053E2}" srcId="{F7884CFD-5EBC-4DD0-A942-29A464DF8455}" destId="{10C6052B-CC36-4111-8CBC-08C36A7FF6A3}" srcOrd="4" destOrd="0" parTransId="{7A663976-58D6-473E-B35B-75DC16F2AFB4}" sibTransId="{830775AD-6F3C-40C6-A05D-BBA41570E75B}"/>
    <dgm:cxn modelId="{1B5D6887-E320-4365-90B7-E6C2C286F738}" srcId="{E3E49E6C-7241-4FD0-97B7-4E6F20BF733E}" destId="{7D94A544-2A61-4058-82F2-51F5C7A45DE5}" srcOrd="0" destOrd="0" parTransId="{9C7BEA3D-2EAF-4C73-B269-8581CDFF1810}" sibTransId="{D8977850-920C-473C-990D-EFE43340F480}"/>
    <dgm:cxn modelId="{84559974-5EB5-4C32-9D00-73B475A4C3DD}" type="presOf" srcId="{F7884CFD-5EBC-4DD0-A942-29A464DF8455}" destId="{594D5276-225C-4D12-BC1E-8A4E09DAFA12}" srcOrd="0" destOrd="0" presId="urn:microsoft.com/office/officeart/2008/layout/PictureStrips"/>
    <dgm:cxn modelId="{CCEBBB0D-9E4D-4BB4-8CC0-83794D63F139}" type="presParOf" srcId="{594D5276-225C-4D12-BC1E-8A4E09DAFA12}" destId="{415EB075-66CF-40AE-A81A-693EFD0FC0E7}" srcOrd="0" destOrd="0" presId="urn:microsoft.com/office/officeart/2008/layout/PictureStrips"/>
    <dgm:cxn modelId="{E962042B-7D02-437E-B874-7423A72668ED}" type="presParOf" srcId="{415EB075-66CF-40AE-A81A-693EFD0FC0E7}" destId="{515F061F-0E85-419F-B91C-B39FE8034CC3}" srcOrd="0" destOrd="0" presId="urn:microsoft.com/office/officeart/2008/layout/PictureStrips"/>
    <dgm:cxn modelId="{EEC57126-C090-4B06-846C-439BB293BDB9}" type="presParOf" srcId="{415EB075-66CF-40AE-A81A-693EFD0FC0E7}" destId="{589DDF73-5662-472D-8BA0-93CDB16740B1}" srcOrd="1" destOrd="0" presId="urn:microsoft.com/office/officeart/2008/layout/PictureStrips"/>
    <dgm:cxn modelId="{CB6DD340-0932-4410-99A0-6083EA92CA1E}" type="presParOf" srcId="{594D5276-225C-4D12-BC1E-8A4E09DAFA12}" destId="{D725A9D1-6F02-49CC-BB6F-F4BB65A2CAE5}" srcOrd="1" destOrd="0" presId="urn:microsoft.com/office/officeart/2008/layout/PictureStrips"/>
    <dgm:cxn modelId="{4212BA6C-D94F-4545-B306-5DA38E89AD69}" type="presParOf" srcId="{594D5276-225C-4D12-BC1E-8A4E09DAFA12}" destId="{B0CF81A6-CD89-447B-83B2-33E372856038}" srcOrd="2" destOrd="0" presId="urn:microsoft.com/office/officeart/2008/layout/PictureStrips"/>
    <dgm:cxn modelId="{5B765C97-8128-4134-B3E9-3590BE467415}" type="presParOf" srcId="{B0CF81A6-CD89-447B-83B2-33E372856038}" destId="{C6449100-DB63-4E20-93F2-25DCEA1E1A7D}" srcOrd="0" destOrd="0" presId="urn:microsoft.com/office/officeart/2008/layout/PictureStrips"/>
    <dgm:cxn modelId="{1E3979EA-96CD-4A74-926E-F42D9CF05F91}" type="presParOf" srcId="{B0CF81A6-CD89-447B-83B2-33E372856038}" destId="{E21E0C12-AA86-44C7-8B97-77A7284ABB7E}" srcOrd="1" destOrd="0" presId="urn:microsoft.com/office/officeart/2008/layout/PictureStrips"/>
    <dgm:cxn modelId="{21D076D2-0035-4153-ADA6-A048145A7206}" type="presParOf" srcId="{594D5276-225C-4D12-BC1E-8A4E09DAFA12}" destId="{BC84BE75-B45D-43F1-A947-3B0CD81521D4}" srcOrd="3" destOrd="0" presId="urn:microsoft.com/office/officeart/2008/layout/PictureStrips"/>
    <dgm:cxn modelId="{0DCB7342-FDF4-420E-8FC0-0C172492B1BB}" type="presParOf" srcId="{594D5276-225C-4D12-BC1E-8A4E09DAFA12}" destId="{DF38595D-17D4-47A7-AB11-D8E9EE91FA27}" srcOrd="4" destOrd="0" presId="urn:microsoft.com/office/officeart/2008/layout/PictureStrips"/>
    <dgm:cxn modelId="{63614B42-332D-4E8E-9883-9C43FAE6A7C7}" type="presParOf" srcId="{DF38595D-17D4-47A7-AB11-D8E9EE91FA27}" destId="{94E24FF7-4B01-4FFC-A809-256EE558BF50}" srcOrd="0" destOrd="0" presId="urn:microsoft.com/office/officeart/2008/layout/PictureStrips"/>
    <dgm:cxn modelId="{2236A9E8-B4AE-483C-AA82-83149E5AEAFA}" type="presParOf" srcId="{DF38595D-17D4-47A7-AB11-D8E9EE91FA27}" destId="{EFCE0363-F20B-409F-9B1A-6A4AEC4F4E2E}" srcOrd="1" destOrd="0" presId="urn:microsoft.com/office/officeart/2008/layout/PictureStrips"/>
    <dgm:cxn modelId="{A57729B1-BAA1-4A61-9C8F-3FB81F88F2F9}" type="presParOf" srcId="{594D5276-225C-4D12-BC1E-8A4E09DAFA12}" destId="{D1ADF7EA-811F-4316-8969-36729861CC9D}" srcOrd="5" destOrd="0" presId="urn:microsoft.com/office/officeart/2008/layout/PictureStrips"/>
    <dgm:cxn modelId="{93E70881-9474-4E7D-9D1C-3C5E86515B6D}" type="presParOf" srcId="{594D5276-225C-4D12-BC1E-8A4E09DAFA12}" destId="{08D2858B-1538-4F95-9CFB-6314BBD0DE55}" srcOrd="6" destOrd="0" presId="urn:microsoft.com/office/officeart/2008/layout/PictureStrips"/>
    <dgm:cxn modelId="{EF40F7CE-F083-4CCE-86C1-7757A27CA25E}" type="presParOf" srcId="{08D2858B-1538-4F95-9CFB-6314BBD0DE55}" destId="{0BE6A8DB-96BE-4048-927A-50A77E286CF9}" srcOrd="0" destOrd="0" presId="urn:microsoft.com/office/officeart/2008/layout/PictureStrips"/>
    <dgm:cxn modelId="{891FE38B-DBDA-4AD1-BBC3-01168E96270E}" type="presParOf" srcId="{08D2858B-1538-4F95-9CFB-6314BBD0DE55}" destId="{5167FF8A-2D1A-44B0-BF15-9367A6EFD981}" srcOrd="1" destOrd="0" presId="urn:microsoft.com/office/officeart/2008/layout/PictureStrips"/>
    <dgm:cxn modelId="{7A0BB1DB-FFEF-481D-8793-CA064209011B}" type="presParOf" srcId="{594D5276-225C-4D12-BC1E-8A4E09DAFA12}" destId="{C89038C5-521A-4204-8171-D124E39C933F}" srcOrd="7" destOrd="0" presId="urn:microsoft.com/office/officeart/2008/layout/PictureStrips"/>
    <dgm:cxn modelId="{D975046D-3928-4A64-A1D2-6C40EDA2A7CD}" type="presParOf" srcId="{594D5276-225C-4D12-BC1E-8A4E09DAFA12}" destId="{76563837-3AE3-4D9F-B5FD-4901C9B06442}" srcOrd="8" destOrd="0" presId="urn:microsoft.com/office/officeart/2008/layout/PictureStrips"/>
    <dgm:cxn modelId="{6FBEA95A-1748-46CA-874C-DCE524461149}" type="presParOf" srcId="{76563837-3AE3-4D9F-B5FD-4901C9B06442}" destId="{576CD7A4-BC23-4FFC-91F9-5F1D7F20381E}" srcOrd="0" destOrd="0" presId="urn:microsoft.com/office/officeart/2008/layout/PictureStrips"/>
    <dgm:cxn modelId="{5E6D085C-A45E-482F-9AA1-FAC5F53284C4}" type="presParOf" srcId="{76563837-3AE3-4D9F-B5FD-4901C9B06442}" destId="{A03522EC-F474-4D74-BDD8-FDAD9D4B2C58}" srcOrd="1" destOrd="0" presId="urn:microsoft.com/office/officeart/2008/layout/PictureStrips"/>
  </dgm:cxnLst>
  <dgm:bg/>
  <dgm:whole>
    <a:ln>
      <a:solidFill>
        <a:schemeClr val="tx1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1CF5F7-2D05-4AD8-935B-2595521AC8DA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AF2D7379-A3DF-40D2-B1D1-D54088692898}">
      <dgm:prSet phldrT="[Texto]" custT="1"/>
      <dgm:spPr>
        <a:solidFill>
          <a:srgbClr val="09ACAA"/>
        </a:solidFill>
      </dgm:spPr>
      <dgm:t>
        <a:bodyPr/>
        <a:lstStyle/>
        <a:p>
          <a:pPr algn="ctr"/>
          <a:r>
            <a:rPr lang="es-ES" sz="2800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rPr>
            <a:t>Cumplimiento Bajo (60)</a:t>
          </a:r>
          <a:endParaRPr lang="es-ES" sz="2800" dirty="0" smtClean="0">
            <a:latin typeface="Century Gothic" panose="020B0502020202020204" pitchFamily="34" charset="0"/>
          </a:endParaRPr>
        </a:p>
      </dgm:t>
    </dgm:pt>
    <dgm:pt modelId="{851C7990-3A9E-4DE4-986C-98BDA0436908}" type="parTrans" cxnId="{7C1DFAFF-46F1-4600-A063-28DC7A0AABD0}">
      <dgm:prSet/>
      <dgm:spPr/>
      <dgm:t>
        <a:bodyPr/>
        <a:lstStyle/>
        <a:p>
          <a:endParaRPr lang="es-ES"/>
        </a:p>
      </dgm:t>
    </dgm:pt>
    <dgm:pt modelId="{E971CBA2-94C8-4E41-9793-5444C968F19E}" type="sibTrans" cxnId="{7C1DFAFF-46F1-4600-A063-28DC7A0AABD0}">
      <dgm:prSet/>
      <dgm:spPr/>
      <dgm:t>
        <a:bodyPr/>
        <a:lstStyle/>
        <a:p>
          <a:endParaRPr lang="es-ES"/>
        </a:p>
      </dgm:t>
    </dgm:pt>
    <dgm:pt modelId="{3311C36A-5B68-4C7F-B292-C3864A117158}">
      <dgm:prSet custT="1"/>
      <dgm:spPr>
        <a:solidFill>
          <a:srgbClr val="F5F4F4"/>
        </a:solidFill>
      </dgm:spPr>
      <dgm:t>
        <a:bodyPr/>
        <a:lstStyle/>
        <a:p>
          <a:r>
            <a:rPr lang="es-ES" sz="2400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rPr>
            <a:t>Incumplimiento (0)</a:t>
          </a:r>
          <a:endParaRPr lang="es-ES" sz="2400" dirty="0">
            <a:solidFill>
              <a:schemeClr val="bg2">
                <a:lumMod val="25000"/>
              </a:schemeClr>
            </a:solidFill>
            <a:latin typeface="Century Gothic" panose="020B0502020202020204" pitchFamily="34" charset="0"/>
          </a:endParaRPr>
        </a:p>
      </dgm:t>
    </dgm:pt>
    <dgm:pt modelId="{287CDC31-ED7A-44BF-8B8D-FB24C15A904F}" type="parTrans" cxnId="{506F12F0-D651-4124-9CB7-E41ED0B2461E}">
      <dgm:prSet/>
      <dgm:spPr/>
      <dgm:t>
        <a:bodyPr/>
        <a:lstStyle/>
        <a:p>
          <a:endParaRPr lang="es-ES"/>
        </a:p>
      </dgm:t>
    </dgm:pt>
    <dgm:pt modelId="{E97DB58D-9734-407C-AD5D-C8D38122503B}" type="sibTrans" cxnId="{506F12F0-D651-4124-9CB7-E41ED0B2461E}">
      <dgm:prSet/>
      <dgm:spPr/>
      <dgm:t>
        <a:bodyPr/>
        <a:lstStyle/>
        <a:p>
          <a:endParaRPr lang="es-ES"/>
        </a:p>
      </dgm:t>
    </dgm:pt>
    <dgm:pt modelId="{3F373C6E-E1F3-4F79-BADD-0DB790624FC1}">
      <dgm:prSet/>
      <dgm:spPr/>
      <dgm:t>
        <a:bodyPr/>
        <a:lstStyle/>
        <a:p>
          <a:r>
            <a:rPr lang="es-ES" dirty="0" smtClean="0">
              <a:latin typeface="Century Gothic" panose="020B0502020202020204" pitchFamily="34" charset="0"/>
            </a:rPr>
            <a:t>Cumplimiento Alto (100)</a:t>
          </a:r>
          <a:endParaRPr lang="es-ES" dirty="0">
            <a:latin typeface="Century Gothic" panose="020B0502020202020204" pitchFamily="34" charset="0"/>
          </a:endParaRPr>
        </a:p>
      </dgm:t>
    </dgm:pt>
    <dgm:pt modelId="{2A3C3DD1-9E98-46FF-B551-512F160EA16F}" type="parTrans" cxnId="{9F739DDC-BA76-45B5-A8D3-FC18578BEC7C}">
      <dgm:prSet/>
      <dgm:spPr/>
      <dgm:t>
        <a:bodyPr/>
        <a:lstStyle/>
        <a:p>
          <a:endParaRPr lang="es-ES"/>
        </a:p>
      </dgm:t>
    </dgm:pt>
    <dgm:pt modelId="{267FD31A-A8E1-446E-A076-DF901256CECC}" type="sibTrans" cxnId="{9F739DDC-BA76-45B5-A8D3-FC18578BEC7C}">
      <dgm:prSet/>
      <dgm:spPr/>
      <dgm:t>
        <a:bodyPr/>
        <a:lstStyle/>
        <a:p>
          <a:endParaRPr lang="es-ES"/>
        </a:p>
      </dgm:t>
    </dgm:pt>
    <dgm:pt modelId="{3006C66A-7B5E-437B-90E6-F9EBB5295F94}">
      <dgm:prSet custT="1"/>
      <dgm:spPr/>
      <dgm:t>
        <a:bodyPr/>
        <a:lstStyle/>
        <a:p>
          <a:r>
            <a:rPr lang="es-ES" sz="2800" dirty="0" smtClean="0">
              <a:latin typeface="Century Gothic" panose="020B0502020202020204" pitchFamily="34" charset="0"/>
            </a:rPr>
            <a:t>Cumplimiento Medio (80)</a:t>
          </a:r>
          <a:endParaRPr lang="es-ES" sz="2800" dirty="0">
            <a:latin typeface="Century Gothic" panose="020B0502020202020204" pitchFamily="34" charset="0"/>
          </a:endParaRPr>
        </a:p>
      </dgm:t>
    </dgm:pt>
    <dgm:pt modelId="{7702BC42-7A00-4D52-B639-357E2F068FBA}" type="parTrans" cxnId="{12B5E3C9-D473-430D-8AA8-088F1F63C66E}">
      <dgm:prSet/>
      <dgm:spPr/>
      <dgm:t>
        <a:bodyPr/>
        <a:lstStyle/>
        <a:p>
          <a:endParaRPr lang="es-ES"/>
        </a:p>
      </dgm:t>
    </dgm:pt>
    <dgm:pt modelId="{CBE1BD06-486C-494C-8BB6-4C5857889D19}" type="sibTrans" cxnId="{12B5E3C9-D473-430D-8AA8-088F1F63C66E}">
      <dgm:prSet/>
      <dgm:spPr/>
      <dgm:t>
        <a:bodyPr/>
        <a:lstStyle/>
        <a:p>
          <a:endParaRPr lang="es-ES"/>
        </a:p>
      </dgm:t>
    </dgm:pt>
    <dgm:pt modelId="{A2812253-2096-4DD2-9ECA-DC2D0CE30068}" type="pres">
      <dgm:prSet presAssocID="{FC1CF5F7-2D05-4AD8-935B-2595521AC8D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B01FF4-0ACE-483B-9E3E-98AC75B71455}" type="pres">
      <dgm:prSet presAssocID="{3F373C6E-E1F3-4F79-BADD-0DB790624FC1}" presName="comp" presStyleCnt="0"/>
      <dgm:spPr/>
    </dgm:pt>
    <dgm:pt modelId="{631066EF-7532-4E4C-868A-602471052207}" type="pres">
      <dgm:prSet presAssocID="{3F373C6E-E1F3-4F79-BADD-0DB790624FC1}" presName="rect2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02E496-F4D0-4BAE-ABA0-36606BEA1831}" type="pres">
      <dgm:prSet presAssocID="{3F373C6E-E1F3-4F79-BADD-0DB790624FC1}" presName="rect1" presStyleLbl="lnNode1" presStyleIdx="0" presStyleCnt="4"/>
      <dgm:spPr/>
    </dgm:pt>
    <dgm:pt modelId="{161A7034-EEA4-4F27-90CD-E5E70C663DE6}" type="pres">
      <dgm:prSet presAssocID="{267FD31A-A8E1-446E-A076-DF901256CECC}" presName="sibTrans" presStyleCnt="0"/>
      <dgm:spPr/>
    </dgm:pt>
    <dgm:pt modelId="{B071F211-5417-4718-97B9-D9C728FF52F1}" type="pres">
      <dgm:prSet presAssocID="{3006C66A-7B5E-437B-90E6-F9EBB5295F94}" presName="comp" presStyleCnt="0"/>
      <dgm:spPr/>
    </dgm:pt>
    <dgm:pt modelId="{5C2696E5-4C49-4992-B191-01CFB8E1271C}" type="pres">
      <dgm:prSet presAssocID="{3006C66A-7B5E-437B-90E6-F9EBB5295F94}" presName="rect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9EA0EB-8AAA-41A1-9047-1C932F3F2861}" type="pres">
      <dgm:prSet presAssocID="{3006C66A-7B5E-437B-90E6-F9EBB5295F94}" presName="rect1" presStyleLbl="lnNode1" presStyleIdx="1" presStyleCnt="4"/>
      <dgm:spPr/>
    </dgm:pt>
    <dgm:pt modelId="{9D0B9780-5569-4B13-B1AD-8C065E2348AD}" type="pres">
      <dgm:prSet presAssocID="{CBE1BD06-486C-494C-8BB6-4C5857889D19}" presName="sibTrans" presStyleCnt="0"/>
      <dgm:spPr/>
    </dgm:pt>
    <dgm:pt modelId="{3BAF62B2-4B2D-483D-8C74-2BC7E1FAD548}" type="pres">
      <dgm:prSet presAssocID="{AF2D7379-A3DF-40D2-B1D1-D54088692898}" presName="comp" presStyleCnt="0"/>
      <dgm:spPr/>
    </dgm:pt>
    <dgm:pt modelId="{04D1F686-C19D-4379-8080-B2962A060C44}" type="pres">
      <dgm:prSet presAssocID="{AF2D7379-A3DF-40D2-B1D1-D54088692898}" presName="rect2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9AC589-AED7-4039-8C8B-B25C4E39BD3F}" type="pres">
      <dgm:prSet presAssocID="{AF2D7379-A3DF-40D2-B1D1-D54088692898}" presName="rect1" presStyleLbl="lnNode1" presStyleIdx="2" presStyleCnt="4"/>
      <dgm:spPr/>
    </dgm:pt>
    <dgm:pt modelId="{226ABFD7-D1FB-4AB7-B280-E417B1DAE03C}" type="pres">
      <dgm:prSet presAssocID="{E971CBA2-94C8-4E41-9793-5444C968F19E}" presName="sibTrans" presStyleCnt="0"/>
      <dgm:spPr/>
    </dgm:pt>
    <dgm:pt modelId="{29A85785-A11C-422D-93AA-5C439DDF96C4}" type="pres">
      <dgm:prSet presAssocID="{3311C36A-5B68-4C7F-B292-C3864A117158}" presName="comp" presStyleCnt="0"/>
      <dgm:spPr/>
    </dgm:pt>
    <dgm:pt modelId="{C20105A0-20F7-42A6-993B-D6EA5E516AA8}" type="pres">
      <dgm:prSet presAssocID="{3311C36A-5B68-4C7F-B292-C3864A117158}" presName="rect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5FFEB4-693F-441E-8E3E-00C62A783BCF}" type="pres">
      <dgm:prSet presAssocID="{3311C36A-5B68-4C7F-B292-C3864A117158}" presName="rect1" presStyleLbl="lnNode1" presStyleIdx="3" presStyleCnt="4"/>
      <dgm:spPr/>
    </dgm:pt>
  </dgm:ptLst>
  <dgm:cxnLst>
    <dgm:cxn modelId="{99F4DD2D-7F98-4FEA-A95E-3BDFF23C0800}" type="presOf" srcId="{AF2D7379-A3DF-40D2-B1D1-D54088692898}" destId="{04D1F686-C19D-4379-8080-B2962A060C44}" srcOrd="0" destOrd="0" presId="urn:microsoft.com/office/officeart/2008/layout/AlternatingPictureBlocks"/>
    <dgm:cxn modelId="{2C11AC9C-B27D-4061-B5E6-D5F7AA99F88B}" type="presOf" srcId="{FC1CF5F7-2D05-4AD8-935B-2595521AC8DA}" destId="{A2812253-2096-4DD2-9ECA-DC2D0CE30068}" srcOrd="0" destOrd="0" presId="urn:microsoft.com/office/officeart/2008/layout/AlternatingPictureBlocks"/>
    <dgm:cxn modelId="{4DF13493-18DE-45E9-B32F-0C1CD2C916C2}" type="presOf" srcId="{3311C36A-5B68-4C7F-B292-C3864A117158}" destId="{C20105A0-20F7-42A6-993B-D6EA5E516AA8}" srcOrd="0" destOrd="0" presId="urn:microsoft.com/office/officeart/2008/layout/AlternatingPictureBlocks"/>
    <dgm:cxn modelId="{506F12F0-D651-4124-9CB7-E41ED0B2461E}" srcId="{FC1CF5F7-2D05-4AD8-935B-2595521AC8DA}" destId="{3311C36A-5B68-4C7F-B292-C3864A117158}" srcOrd="3" destOrd="0" parTransId="{287CDC31-ED7A-44BF-8B8D-FB24C15A904F}" sibTransId="{E97DB58D-9734-407C-AD5D-C8D38122503B}"/>
    <dgm:cxn modelId="{A13B4A5E-570D-44F5-A677-8232791078AA}" type="presOf" srcId="{3006C66A-7B5E-437B-90E6-F9EBB5295F94}" destId="{5C2696E5-4C49-4992-B191-01CFB8E1271C}" srcOrd="0" destOrd="0" presId="urn:microsoft.com/office/officeart/2008/layout/AlternatingPictureBlocks"/>
    <dgm:cxn modelId="{12B5E3C9-D473-430D-8AA8-088F1F63C66E}" srcId="{FC1CF5F7-2D05-4AD8-935B-2595521AC8DA}" destId="{3006C66A-7B5E-437B-90E6-F9EBB5295F94}" srcOrd="1" destOrd="0" parTransId="{7702BC42-7A00-4D52-B639-357E2F068FBA}" sibTransId="{CBE1BD06-486C-494C-8BB6-4C5857889D19}"/>
    <dgm:cxn modelId="{AB4D2B6C-23E3-4FB6-9D4D-52A0DBF9BC73}" type="presOf" srcId="{3F373C6E-E1F3-4F79-BADD-0DB790624FC1}" destId="{631066EF-7532-4E4C-868A-602471052207}" srcOrd="0" destOrd="0" presId="urn:microsoft.com/office/officeart/2008/layout/AlternatingPictureBlocks"/>
    <dgm:cxn modelId="{7C1DFAFF-46F1-4600-A063-28DC7A0AABD0}" srcId="{FC1CF5F7-2D05-4AD8-935B-2595521AC8DA}" destId="{AF2D7379-A3DF-40D2-B1D1-D54088692898}" srcOrd="2" destOrd="0" parTransId="{851C7990-3A9E-4DE4-986C-98BDA0436908}" sibTransId="{E971CBA2-94C8-4E41-9793-5444C968F19E}"/>
    <dgm:cxn modelId="{9F739DDC-BA76-45B5-A8D3-FC18578BEC7C}" srcId="{FC1CF5F7-2D05-4AD8-935B-2595521AC8DA}" destId="{3F373C6E-E1F3-4F79-BADD-0DB790624FC1}" srcOrd="0" destOrd="0" parTransId="{2A3C3DD1-9E98-46FF-B551-512F160EA16F}" sibTransId="{267FD31A-A8E1-446E-A076-DF901256CECC}"/>
    <dgm:cxn modelId="{769991FC-1BC9-4CBD-A8CD-3DDCFE2F557A}" type="presParOf" srcId="{A2812253-2096-4DD2-9ECA-DC2D0CE30068}" destId="{2EB01FF4-0ACE-483B-9E3E-98AC75B71455}" srcOrd="0" destOrd="0" presId="urn:microsoft.com/office/officeart/2008/layout/AlternatingPictureBlocks"/>
    <dgm:cxn modelId="{90B12AA0-1AC3-421A-A076-376A87CE3E17}" type="presParOf" srcId="{2EB01FF4-0ACE-483B-9E3E-98AC75B71455}" destId="{631066EF-7532-4E4C-868A-602471052207}" srcOrd="0" destOrd="0" presId="urn:microsoft.com/office/officeart/2008/layout/AlternatingPictureBlocks"/>
    <dgm:cxn modelId="{572CA6AA-65EF-4C1C-A49B-99906593E020}" type="presParOf" srcId="{2EB01FF4-0ACE-483B-9E3E-98AC75B71455}" destId="{4502E496-F4D0-4BAE-ABA0-36606BEA1831}" srcOrd="1" destOrd="0" presId="urn:microsoft.com/office/officeart/2008/layout/AlternatingPictureBlocks"/>
    <dgm:cxn modelId="{D54507D2-C9E7-48D1-9BDC-D53C78E7E963}" type="presParOf" srcId="{A2812253-2096-4DD2-9ECA-DC2D0CE30068}" destId="{161A7034-EEA4-4F27-90CD-E5E70C663DE6}" srcOrd="1" destOrd="0" presId="urn:microsoft.com/office/officeart/2008/layout/AlternatingPictureBlocks"/>
    <dgm:cxn modelId="{F529A2F1-D88E-4E0A-940C-32987AAEC7B0}" type="presParOf" srcId="{A2812253-2096-4DD2-9ECA-DC2D0CE30068}" destId="{B071F211-5417-4718-97B9-D9C728FF52F1}" srcOrd="2" destOrd="0" presId="urn:microsoft.com/office/officeart/2008/layout/AlternatingPictureBlocks"/>
    <dgm:cxn modelId="{D68150D6-E730-45A1-95D6-21C5BDA4CC7F}" type="presParOf" srcId="{B071F211-5417-4718-97B9-D9C728FF52F1}" destId="{5C2696E5-4C49-4992-B191-01CFB8E1271C}" srcOrd="0" destOrd="0" presId="urn:microsoft.com/office/officeart/2008/layout/AlternatingPictureBlocks"/>
    <dgm:cxn modelId="{5BDE15E1-20B2-41A1-9BF0-7517F19BF377}" type="presParOf" srcId="{B071F211-5417-4718-97B9-D9C728FF52F1}" destId="{A59EA0EB-8AAA-41A1-9047-1C932F3F2861}" srcOrd="1" destOrd="0" presId="urn:microsoft.com/office/officeart/2008/layout/AlternatingPictureBlocks"/>
    <dgm:cxn modelId="{52F33DFA-6990-4B8B-8DE6-B0E9E536A582}" type="presParOf" srcId="{A2812253-2096-4DD2-9ECA-DC2D0CE30068}" destId="{9D0B9780-5569-4B13-B1AD-8C065E2348AD}" srcOrd="3" destOrd="0" presId="urn:microsoft.com/office/officeart/2008/layout/AlternatingPictureBlocks"/>
    <dgm:cxn modelId="{F35F7C54-343D-4B6B-B5DC-2C27BFBF07F6}" type="presParOf" srcId="{A2812253-2096-4DD2-9ECA-DC2D0CE30068}" destId="{3BAF62B2-4B2D-483D-8C74-2BC7E1FAD548}" srcOrd="4" destOrd="0" presId="urn:microsoft.com/office/officeart/2008/layout/AlternatingPictureBlocks"/>
    <dgm:cxn modelId="{9BE17B7F-DF77-4D9F-BCD7-0645D94986F7}" type="presParOf" srcId="{3BAF62B2-4B2D-483D-8C74-2BC7E1FAD548}" destId="{04D1F686-C19D-4379-8080-B2962A060C44}" srcOrd="0" destOrd="0" presId="urn:microsoft.com/office/officeart/2008/layout/AlternatingPictureBlocks"/>
    <dgm:cxn modelId="{8E7CB142-FA0B-4018-8272-73C361B0E5E8}" type="presParOf" srcId="{3BAF62B2-4B2D-483D-8C74-2BC7E1FAD548}" destId="{089AC589-AED7-4039-8C8B-B25C4E39BD3F}" srcOrd="1" destOrd="0" presId="urn:microsoft.com/office/officeart/2008/layout/AlternatingPictureBlocks"/>
    <dgm:cxn modelId="{49548E8E-1CF0-43EB-A3F2-91F60A04CA55}" type="presParOf" srcId="{A2812253-2096-4DD2-9ECA-DC2D0CE30068}" destId="{226ABFD7-D1FB-4AB7-B280-E417B1DAE03C}" srcOrd="5" destOrd="0" presId="urn:microsoft.com/office/officeart/2008/layout/AlternatingPictureBlocks"/>
    <dgm:cxn modelId="{3EEDAC06-6554-43CC-855B-31EF489A66E5}" type="presParOf" srcId="{A2812253-2096-4DD2-9ECA-DC2D0CE30068}" destId="{29A85785-A11C-422D-93AA-5C439DDF96C4}" srcOrd="6" destOrd="0" presId="urn:microsoft.com/office/officeart/2008/layout/AlternatingPictureBlocks"/>
    <dgm:cxn modelId="{8F4EA757-41F2-4789-8576-01A4B9564200}" type="presParOf" srcId="{29A85785-A11C-422D-93AA-5C439DDF96C4}" destId="{C20105A0-20F7-42A6-993B-D6EA5E516AA8}" srcOrd="0" destOrd="0" presId="urn:microsoft.com/office/officeart/2008/layout/AlternatingPictureBlocks"/>
    <dgm:cxn modelId="{9F5E67B0-B36D-46EF-98DE-E6A765B9C843}" type="presParOf" srcId="{29A85785-A11C-422D-93AA-5C439DDF96C4}" destId="{C05FFEB4-693F-441E-8E3E-00C62A783BCF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F061F-0E85-419F-B91C-B39FE8034CC3}">
      <dsp:nvSpPr>
        <dsp:cNvPr id="0" name=""/>
        <dsp:cNvSpPr/>
      </dsp:nvSpPr>
      <dsp:spPr>
        <a:xfrm>
          <a:off x="177353" y="507997"/>
          <a:ext cx="4245012" cy="1326566"/>
        </a:xfrm>
        <a:prstGeom prst="rect">
          <a:avLst/>
        </a:prstGeom>
        <a:solidFill>
          <a:srgbClr val="09ACAA">
            <a:alpha val="90000"/>
          </a:srgb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528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REGISTROS CONTABLES </a:t>
          </a:r>
          <a:endParaRPr lang="es-ES" sz="1800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Se evalúa los instrumentos, registros y reportes contables. </a:t>
          </a:r>
          <a:endParaRPr lang="es-ES" sz="1800" kern="1200" dirty="0">
            <a:latin typeface="Century Gothic" panose="020B0502020202020204" pitchFamily="34" charset="0"/>
            <a:cs typeface="Arial" panose="020B0604020202020204" pitchFamily="34" charset="0"/>
          </a:endParaRPr>
        </a:p>
      </dsp:txBody>
      <dsp:txXfrm>
        <a:off x="177353" y="507997"/>
        <a:ext cx="4245012" cy="1326566"/>
      </dsp:txXfrm>
    </dsp:sp>
    <dsp:sp modelId="{589DDF73-5662-472D-8BA0-93CDB16740B1}">
      <dsp:nvSpPr>
        <dsp:cNvPr id="0" name=""/>
        <dsp:cNvSpPr/>
      </dsp:nvSpPr>
      <dsp:spPr>
        <a:xfrm>
          <a:off x="478" y="316382"/>
          <a:ext cx="928596" cy="1392894"/>
        </a:xfrm>
        <a:prstGeom prst="rect">
          <a:avLst/>
        </a:prstGeom>
        <a:solidFill>
          <a:schemeClr val="accent1">
            <a:tint val="5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49100-DB63-4E20-93F2-25DCEA1E1A7D}">
      <dsp:nvSpPr>
        <dsp:cNvPr id="0" name=""/>
        <dsp:cNvSpPr/>
      </dsp:nvSpPr>
      <dsp:spPr>
        <a:xfrm>
          <a:off x="4883568" y="507997"/>
          <a:ext cx="4245012" cy="1326566"/>
        </a:xfrm>
        <a:prstGeom prst="rect">
          <a:avLst/>
        </a:prstGeom>
        <a:solidFill>
          <a:srgbClr val="DCDCDC"/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528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REGISTROS PRESUPUESTARIOS</a:t>
          </a:r>
          <a:endParaRPr lang="es-ES" sz="1700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Century Gothic" panose="020B0502020202020204" pitchFamily="34" charset="0"/>
            </a:rPr>
            <a:t>Se evalúa los clasificadores, registros presupuestarios, reportes presupuestarios y programáticos. </a:t>
          </a:r>
          <a:endParaRPr lang="es-ES" sz="1600" kern="1200" dirty="0"/>
        </a:p>
      </dsp:txBody>
      <dsp:txXfrm>
        <a:off x="4883568" y="507997"/>
        <a:ext cx="4245012" cy="1326566"/>
      </dsp:txXfrm>
    </dsp:sp>
    <dsp:sp modelId="{E21E0C12-AA86-44C7-8B97-77A7284ABB7E}">
      <dsp:nvSpPr>
        <dsp:cNvPr id="0" name=""/>
        <dsp:cNvSpPr/>
      </dsp:nvSpPr>
      <dsp:spPr>
        <a:xfrm>
          <a:off x="4706692" y="316382"/>
          <a:ext cx="928596" cy="1392894"/>
        </a:xfrm>
        <a:prstGeom prst="rect">
          <a:avLst/>
        </a:prstGeom>
        <a:solidFill>
          <a:schemeClr val="accent1">
            <a:tint val="50000"/>
            <a:alpha val="90000"/>
            <a:hueOff val="-9709"/>
            <a:satOff val="-485"/>
            <a:lumOff val="3436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24FF7-4B01-4FFC-A809-256EE558BF50}">
      <dsp:nvSpPr>
        <dsp:cNvPr id="0" name=""/>
        <dsp:cNvSpPr/>
      </dsp:nvSpPr>
      <dsp:spPr>
        <a:xfrm>
          <a:off x="177353" y="1986382"/>
          <a:ext cx="4245012" cy="1897202"/>
        </a:xfrm>
        <a:prstGeom prst="rect">
          <a:avLst/>
        </a:prstGeom>
        <a:solidFill>
          <a:srgbClr val="FAFBF8"/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528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REGISTROS ADMINISTRATIVOS </a:t>
          </a:r>
          <a:endParaRPr lang="es-ES" sz="1800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Century Gothic" panose="020B0502020202020204" pitchFamily="34" charset="0"/>
            </a:rPr>
            <a:t>Se evalúa a los Entes Públicos en el manejo del control de sus bienes, de los recursos federales y de los pagos electrónicos con su documentación soporte. </a:t>
          </a:r>
          <a:endParaRPr lang="es-ES" sz="1600" kern="1200" dirty="0"/>
        </a:p>
      </dsp:txBody>
      <dsp:txXfrm>
        <a:off x="177353" y="1986382"/>
        <a:ext cx="4245012" cy="1897202"/>
      </dsp:txXfrm>
    </dsp:sp>
    <dsp:sp modelId="{EFCE0363-F20B-409F-9B1A-6A4AEC4F4E2E}">
      <dsp:nvSpPr>
        <dsp:cNvPr id="0" name=""/>
        <dsp:cNvSpPr/>
      </dsp:nvSpPr>
      <dsp:spPr>
        <a:xfrm>
          <a:off x="478" y="2080085"/>
          <a:ext cx="928596" cy="1392894"/>
        </a:xfrm>
        <a:prstGeom prst="rect">
          <a:avLst/>
        </a:prstGeom>
        <a:solidFill>
          <a:schemeClr val="accent1">
            <a:tint val="50000"/>
            <a:alpha val="90000"/>
            <a:hueOff val="-19418"/>
            <a:satOff val="-970"/>
            <a:lumOff val="6872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6A8DB-96BE-4048-927A-50A77E286CF9}">
      <dsp:nvSpPr>
        <dsp:cNvPr id="0" name=""/>
        <dsp:cNvSpPr/>
      </dsp:nvSpPr>
      <dsp:spPr>
        <a:xfrm>
          <a:off x="4883568" y="2109086"/>
          <a:ext cx="4245012" cy="1671128"/>
        </a:xfrm>
        <a:prstGeom prst="rect">
          <a:avLst/>
        </a:prstGeom>
        <a:solidFill>
          <a:srgbClr val="4D827C"/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528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TRANSPARENCIA </a:t>
          </a:r>
          <a:endParaRPr lang="es-E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Se evalúa que los Estados Contables, Presupuestarios y Programáticos y las obligaciones de Transparencia se encuentren publicados en las páginas de internet. </a:t>
          </a:r>
          <a:endParaRPr lang="es-ES" sz="1500" kern="1200" dirty="0">
            <a:solidFill>
              <a:schemeClr val="bg1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dsp:txBody>
      <dsp:txXfrm>
        <a:off x="4883568" y="2109086"/>
        <a:ext cx="4245012" cy="1671128"/>
      </dsp:txXfrm>
    </dsp:sp>
    <dsp:sp modelId="{5167FF8A-2D1A-44B0-BF15-9367A6EFD981}">
      <dsp:nvSpPr>
        <dsp:cNvPr id="0" name=""/>
        <dsp:cNvSpPr/>
      </dsp:nvSpPr>
      <dsp:spPr>
        <a:xfrm>
          <a:off x="4706692" y="2089752"/>
          <a:ext cx="928596" cy="1392894"/>
        </a:xfrm>
        <a:prstGeom prst="rect">
          <a:avLst/>
        </a:prstGeom>
        <a:solidFill>
          <a:schemeClr val="accent1">
            <a:tint val="50000"/>
            <a:alpha val="90000"/>
            <a:hueOff val="-29128"/>
            <a:satOff val="-1456"/>
            <a:lumOff val="10309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CD7A4-BC23-4FFC-91F9-5F1D7F20381E}">
      <dsp:nvSpPr>
        <dsp:cNvPr id="0" name=""/>
        <dsp:cNvSpPr/>
      </dsp:nvSpPr>
      <dsp:spPr>
        <a:xfrm>
          <a:off x="2530461" y="4227017"/>
          <a:ext cx="4245012" cy="1326566"/>
        </a:xfrm>
        <a:prstGeom prst="rect">
          <a:avLst/>
        </a:prstGeom>
        <a:solidFill>
          <a:srgbClr val="72BAAF"/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528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CUENTA PÚBLICA 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Se evalúa los Estados Contables, Presupuestarios, Programáticos y Anexos que integran la Cuenta Pública. </a:t>
          </a:r>
          <a:endParaRPr lang="es-ES" sz="1600" kern="1200" dirty="0">
            <a:latin typeface="Century Gothic" panose="020B0502020202020204" pitchFamily="34" charset="0"/>
            <a:cs typeface="Arial" panose="020B0604020202020204" pitchFamily="34" charset="0"/>
          </a:endParaRPr>
        </a:p>
      </dsp:txBody>
      <dsp:txXfrm>
        <a:off x="2530461" y="4227017"/>
        <a:ext cx="4245012" cy="1326566"/>
      </dsp:txXfrm>
    </dsp:sp>
    <dsp:sp modelId="{A03522EC-F474-4D74-BDD8-FDAD9D4B2C58}">
      <dsp:nvSpPr>
        <dsp:cNvPr id="0" name=""/>
        <dsp:cNvSpPr/>
      </dsp:nvSpPr>
      <dsp:spPr>
        <a:xfrm>
          <a:off x="2353585" y="4035402"/>
          <a:ext cx="928596" cy="1392894"/>
        </a:xfrm>
        <a:prstGeom prst="rect">
          <a:avLst/>
        </a:prstGeom>
        <a:solidFill>
          <a:schemeClr val="accent1">
            <a:tint val="50000"/>
            <a:alpha val="90000"/>
            <a:hueOff val="-38837"/>
            <a:satOff val="-1941"/>
            <a:lumOff val="13745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066EF-7532-4E4C-868A-602471052207}">
      <dsp:nvSpPr>
        <dsp:cNvPr id="0" name=""/>
        <dsp:cNvSpPr/>
      </dsp:nvSpPr>
      <dsp:spPr>
        <a:xfrm>
          <a:off x="3387963" y="968"/>
          <a:ext cx="2664380" cy="120505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Century Gothic" panose="020B0502020202020204" pitchFamily="34" charset="0"/>
            </a:rPr>
            <a:t>Cumplimiento Alto (100)</a:t>
          </a:r>
          <a:endParaRPr lang="es-ES" sz="2800" kern="1200" dirty="0">
            <a:latin typeface="Century Gothic" panose="020B0502020202020204" pitchFamily="34" charset="0"/>
          </a:endParaRPr>
        </a:p>
      </dsp:txBody>
      <dsp:txXfrm>
        <a:off x="3387963" y="968"/>
        <a:ext cx="2664380" cy="1205056"/>
      </dsp:txXfrm>
    </dsp:sp>
    <dsp:sp modelId="{4502E496-F4D0-4BAE-ABA0-36606BEA1831}">
      <dsp:nvSpPr>
        <dsp:cNvPr id="0" name=""/>
        <dsp:cNvSpPr/>
      </dsp:nvSpPr>
      <dsp:spPr>
        <a:xfrm>
          <a:off x="2075656" y="968"/>
          <a:ext cx="1193006" cy="120505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696E5-4C49-4992-B191-01CFB8E1271C}">
      <dsp:nvSpPr>
        <dsp:cNvPr id="0" name=""/>
        <dsp:cNvSpPr/>
      </dsp:nvSpPr>
      <dsp:spPr>
        <a:xfrm>
          <a:off x="2075656" y="1404859"/>
          <a:ext cx="2664380" cy="1205056"/>
        </a:xfrm>
        <a:prstGeom prst="rect">
          <a:avLst/>
        </a:prstGeom>
        <a:solidFill>
          <a:schemeClr val="accent1">
            <a:shade val="80000"/>
            <a:hueOff val="-102959"/>
            <a:satOff val="-10278"/>
            <a:lumOff val="10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Century Gothic" panose="020B0502020202020204" pitchFamily="34" charset="0"/>
            </a:rPr>
            <a:t>Cumplimiento Medio (80)</a:t>
          </a:r>
          <a:endParaRPr lang="es-ES" sz="2800" kern="1200" dirty="0">
            <a:latin typeface="Century Gothic" panose="020B0502020202020204" pitchFamily="34" charset="0"/>
          </a:endParaRPr>
        </a:p>
      </dsp:txBody>
      <dsp:txXfrm>
        <a:off x="2075656" y="1404859"/>
        <a:ext cx="2664380" cy="1205056"/>
      </dsp:txXfrm>
    </dsp:sp>
    <dsp:sp modelId="{A59EA0EB-8AAA-41A1-9047-1C932F3F2861}">
      <dsp:nvSpPr>
        <dsp:cNvPr id="0" name=""/>
        <dsp:cNvSpPr/>
      </dsp:nvSpPr>
      <dsp:spPr>
        <a:xfrm>
          <a:off x="4859337" y="1404859"/>
          <a:ext cx="1193006" cy="1205056"/>
        </a:xfrm>
        <a:prstGeom prst="rect">
          <a:avLst/>
        </a:prstGeom>
        <a:solidFill>
          <a:schemeClr val="accent1">
            <a:shade val="80000"/>
            <a:hueOff val="-102959"/>
            <a:satOff val="-10278"/>
            <a:lumOff val="10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1F686-C19D-4379-8080-B2962A060C44}">
      <dsp:nvSpPr>
        <dsp:cNvPr id="0" name=""/>
        <dsp:cNvSpPr/>
      </dsp:nvSpPr>
      <dsp:spPr>
        <a:xfrm>
          <a:off x="3387963" y="2808750"/>
          <a:ext cx="2664380" cy="1205056"/>
        </a:xfrm>
        <a:prstGeom prst="rect">
          <a:avLst/>
        </a:prstGeom>
        <a:solidFill>
          <a:srgbClr val="09AC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rPr>
            <a:t>Cumplimiento Bajo (60)</a:t>
          </a:r>
          <a:endParaRPr lang="es-ES" sz="2800" kern="1200" dirty="0" smtClean="0">
            <a:latin typeface="Century Gothic" panose="020B0502020202020204" pitchFamily="34" charset="0"/>
          </a:endParaRPr>
        </a:p>
      </dsp:txBody>
      <dsp:txXfrm>
        <a:off x="3387963" y="2808750"/>
        <a:ext cx="2664380" cy="1205056"/>
      </dsp:txXfrm>
    </dsp:sp>
    <dsp:sp modelId="{089AC589-AED7-4039-8C8B-B25C4E39BD3F}">
      <dsp:nvSpPr>
        <dsp:cNvPr id="0" name=""/>
        <dsp:cNvSpPr/>
      </dsp:nvSpPr>
      <dsp:spPr>
        <a:xfrm>
          <a:off x="2075656" y="2808750"/>
          <a:ext cx="1193006" cy="1205056"/>
        </a:xfrm>
        <a:prstGeom prst="rect">
          <a:avLst/>
        </a:prstGeom>
        <a:solidFill>
          <a:schemeClr val="accent1">
            <a:shade val="80000"/>
            <a:hueOff val="-205918"/>
            <a:satOff val="-20557"/>
            <a:lumOff val="217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105A0-20F7-42A6-993B-D6EA5E516AA8}">
      <dsp:nvSpPr>
        <dsp:cNvPr id="0" name=""/>
        <dsp:cNvSpPr/>
      </dsp:nvSpPr>
      <dsp:spPr>
        <a:xfrm>
          <a:off x="2075656" y="4212641"/>
          <a:ext cx="2664380" cy="1205056"/>
        </a:xfrm>
        <a:prstGeom prst="rect">
          <a:avLst/>
        </a:prstGeom>
        <a:solidFill>
          <a:srgbClr val="F5F4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rPr>
            <a:t>Incumplimiento (0)</a:t>
          </a:r>
          <a:endParaRPr lang="es-ES" sz="2400" kern="1200" dirty="0">
            <a:solidFill>
              <a:schemeClr val="bg2">
                <a:lumMod val="25000"/>
              </a:schemeClr>
            </a:solidFill>
            <a:latin typeface="Century Gothic" panose="020B0502020202020204" pitchFamily="34" charset="0"/>
          </a:endParaRPr>
        </a:p>
      </dsp:txBody>
      <dsp:txXfrm>
        <a:off x="2075656" y="4212641"/>
        <a:ext cx="2664380" cy="1205056"/>
      </dsp:txXfrm>
    </dsp:sp>
    <dsp:sp modelId="{C05FFEB4-693F-441E-8E3E-00C62A783BCF}">
      <dsp:nvSpPr>
        <dsp:cNvPr id="0" name=""/>
        <dsp:cNvSpPr/>
      </dsp:nvSpPr>
      <dsp:spPr>
        <a:xfrm>
          <a:off x="4859337" y="4212641"/>
          <a:ext cx="1193006" cy="1205056"/>
        </a:xfrm>
        <a:prstGeom prst="rect">
          <a:avLst/>
        </a:prstGeom>
        <a:solidFill>
          <a:schemeClr val="accent1">
            <a:shade val="80000"/>
            <a:hueOff val="-308877"/>
            <a:satOff val="-30835"/>
            <a:lumOff val="32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F6242-ED83-44CF-B32C-E86BEB128CDF}" type="datetimeFigureOut">
              <a:rPr lang="es-419" smtClean="0"/>
              <a:t>25/7/2024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FEBE4-D776-4C62-BE75-5DD40CA9B80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04823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ítulo 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5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587" y="4770120"/>
            <a:ext cx="3970636" cy="18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38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medios 3"/>
          <p:cNvSpPr>
            <a:spLocks noGrp="1"/>
          </p:cNvSpPr>
          <p:nvPr>
            <p:ph type="media" sz="quarter" idx="16"/>
          </p:nvPr>
        </p:nvSpPr>
        <p:spPr>
          <a:xfrm>
            <a:off x="520505" y="520505"/>
            <a:ext cx="11029070" cy="576775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en el icono para agregar medios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43648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639745" y="342312"/>
            <a:ext cx="7262126" cy="6003511"/>
            <a:chOff x="223691" y="1455469"/>
            <a:chExt cx="5660167" cy="4679192"/>
          </a:xfrm>
        </p:grpSpPr>
        <p:pic>
          <p:nvPicPr>
            <p:cNvPr id="5" name="Imagen 4" descr="Esta imagen es un monitor.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691" y="1455469"/>
              <a:ext cx="5660167" cy="4679192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2779454" y="4900079"/>
              <a:ext cx="548640" cy="326575"/>
            </a:xfrm>
            <a:prstGeom prst="rect">
              <a:avLst/>
            </a:prstGeom>
            <a:gradFill flip="none" rotWithShape="1">
              <a:gsLst>
                <a:gs pos="0">
                  <a:srgbClr val="C7C8CB"/>
                </a:gs>
                <a:gs pos="100000">
                  <a:srgbClr val="BCBDC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Grupo 36"/>
          <p:cNvGrpSpPr/>
          <p:nvPr userDrawn="1"/>
        </p:nvGrpSpPr>
        <p:grpSpPr>
          <a:xfrm>
            <a:off x="632818" y="3183890"/>
            <a:ext cx="1293433" cy="588011"/>
            <a:chOff x="632818" y="3183890"/>
            <a:chExt cx="1293433" cy="588011"/>
          </a:xfrm>
        </p:grpSpPr>
        <p:sp>
          <p:nvSpPr>
            <p:cNvPr id="7" name="Elipse 6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flipH="1">
              <a:off x="632818" y="3183890"/>
              <a:ext cx="588011" cy="58801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Rectángulo 7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925562" y="3183890"/>
              <a:ext cx="1000689" cy="58801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6" name="Grupo 35"/>
          <p:cNvGrpSpPr/>
          <p:nvPr userDrawn="1"/>
        </p:nvGrpSpPr>
        <p:grpSpPr>
          <a:xfrm>
            <a:off x="632820" y="2084749"/>
            <a:ext cx="1293433" cy="588011"/>
            <a:chOff x="632820" y="2084749"/>
            <a:chExt cx="1293433" cy="588011"/>
          </a:xfrm>
        </p:grpSpPr>
        <p:sp>
          <p:nvSpPr>
            <p:cNvPr id="2" name="Elipse 1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flipH="1">
              <a:off x="632820" y="2084749"/>
              <a:ext cx="588011" cy="58801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Rectángulo 8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925564" y="2084750"/>
              <a:ext cx="1000689" cy="58801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5" name="Grupo 34"/>
          <p:cNvGrpSpPr/>
          <p:nvPr userDrawn="1"/>
        </p:nvGrpSpPr>
        <p:grpSpPr>
          <a:xfrm>
            <a:off x="632820" y="1002988"/>
            <a:ext cx="1293432" cy="588011"/>
            <a:chOff x="632820" y="1002988"/>
            <a:chExt cx="1293432" cy="588011"/>
          </a:xfrm>
        </p:grpSpPr>
        <p:sp>
          <p:nvSpPr>
            <p:cNvPr id="3" name="Elipse 2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flipH="1">
              <a:off x="632820" y="1002988"/>
              <a:ext cx="588011" cy="58801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Rectángulo 9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925564" y="1002988"/>
              <a:ext cx="1000688" cy="58801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8" name="Rectángulo 1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926252" y="621193"/>
            <a:ext cx="6682875" cy="37392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Rectángulo 2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254240" y="0"/>
            <a:ext cx="4937760" cy="6857999"/>
          </a:xfrm>
          <a:prstGeom prst="rect">
            <a:avLst/>
          </a:prstGeom>
          <a:solidFill>
            <a:schemeClr val="tx2">
              <a:lumMod val="5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Elipse 2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12895" y="832629"/>
            <a:ext cx="1620450" cy="16204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Cuadro de texto 144"/>
          <p:cNvSpPr txBox="1"/>
          <p:nvPr userDrawn="1"/>
        </p:nvSpPr>
        <p:spPr>
          <a:xfrm>
            <a:off x="7780020" y="3242496"/>
            <a:ext cx="3886200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Lorem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ipsum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dolor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sit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amet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consectetur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adipiscing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elit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Etiam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vulputate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est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convallis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placerat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Orci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varius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natoque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penatibus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et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magnis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parturient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montes,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nascetur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ridiculus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mus.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Aenean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congue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tortor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eu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tortor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pellentesque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at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ullamcorper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est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vulputate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Sed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feugiat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</p:txBody>
      </p:sp>
      <p:cxnSp>
        <p:nvCxnSpPr>
          <p:cNvPr id="26" name="Conector recto 2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8991600" y="2790395"/>
            <a:ext cx="146304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rma libre 34" descr="Esta imagen es un icono de tres seres humanos y un círculo. "/>
          <p:cNvSpPr>
            <a:spLocks noEditPoints="1"/>
          </p:cNvSpPr>
          <p:nvPr userDrawn="1"/>
        </p:nvSpPr>
        <p:spPr bwMode="auto">
          <a:xfrm>
            <a:off x="9347734" y="1266044"/>
            <a:ext cx="750772" cy="753618"/>
          </a:xfrm>
          <a:custGeom>
            <a:avLst/>
            <a:gdLst>
              <a:gd name="T0" fmla="*/ 1924 w 2048"/>
              <a:gd name="T1" fmla="*/ 300 h 2048"/>
              <a:gd name="T2" fmla="*/ 1324 w 2048"/>
              <a:gd name="T3" fmla="*/ 300 h 2048"/>
              <a:gd name="T4" fmla="*/ 1024 w 2048"/>
              <a:gd name="T5" fmla="*/ 240 h 2048"/>
              <a:gd name="T6" fmla="*/ 720 w 2048"/>
              <a:gd name="T7" fmla="*/ 300 h 2048"/>
              <a:gd name="T8" fmla="*/ 120 w 2048"/>
              <a:gd name="T9" fmla="*/ 300 h 2048"/>
              <a:gd name="T10" fmla="*/ 0 w 2048"/>
              <a:gd name="T11" fmla="*/ 900 h 2048"/>
              <a:gd name="T12" fmla="*/ 242 w 2048"/>
              <a:gd name="T13" fmla="*/ 960 h 2048"/>
              <a:gd name="T14" fmla="*/ 689 w 2048"/>
              <a:gd name="T15" fmla="*/ 1730 h 2048"/>
              <a:gd name="T16" fmla="*/ 660 w 2048"/>
              <a:gd name="T17" fmla="*/ 2048 h 2048"/>
              <a:gd name="T18" fmla="*/ 1444 w 2048"/>
              <a:gd name="T19" fmla="*/ 1988 h 2048"/>
              <a:gd name="T20" fmla="*/ 1804 w 2048"/>
              <a:gd name="T21" fmla="*/ 1020 h 2048"/>
              <a:gd name="T22" fmla="*/ 1988 w 2048"/>
              <a:gd name="T23" fmla="*/ 960 h 2048"/>
              <a:gd name="T24" fmla="*/ 1819 w 2048"/>
              <a:gd name="T25" fmla="*/ 527 h 2048"/>
              <a:gd name="T26" fmla="*/ 1804 w 2048"/>
              <a:gd name="T27" fmla="*/ 300 h 2048"/>
              <a:gd name="T28" fmla="*/ 1444 w 2048"/>
              <a:gd name="T29" fmla="*/ 300 h 2048"/>
              <a:gd name="T30" fmla="*/ 420 w 2048"/>
              <a:gd name="T31" fmla="*/ 120 h 2048"/>
              <a:gd name="T32" fmla="*/ 420 w 2048"/>
              <a:gd name="T33" fmla="*/ 480 h 2048"/>
              <a:gd name="T34" fmla="*/ 420 w 2048"/>
              <a:gd name="T35" fmla="*/ 120 h 2048"/>
              <a:gd name="T36" fmla="*/ 420 w 2048"/>
              <a:gd name="T37" fmla="*/ 600 h 2048"/>
              <a:gd name="T38" fmla="*/ 126 w 2048"/>
              <a:gd name="T39" fmla="*/ 840 h 2048"/>
              <a:gd name="T40" fmla="*/ 1024 w 2048"/>
              <a:gd name="T41" fmla="*/ 1684 h 2048"/>
              <a:gd name="T42" fmla="*/ 726 w 2048"/>
              <a:gd name="T43" fmla="*/ 1928 h 2048"/>
              <a:gd name="T44" fmla="*/ 1024 w 2048"/>
              <a:gd name="T45" fmla="*/ 1204 h 2048"/>
              <a:gd name="T46" fmla="*/ 1024 w 2048"/>
              <a:gd name="T47" fmla="*/ 1564 h 2048"/>
              <a:gd name="T48" fmla="*/ 1263 w 2048"/>
              <a:gd name="T49" fmla="*/ 1639 h 2048"/>
              <a:gd name="T50" fmla="*/ 1324 w 2048"/>
              <a:gd name="T51" fmla="*/ 1384 h 2048"/>
              <a:gd name="T52" fmla="*/ 720 w 2048"/>
              <a:gd name="T53" fmla="*/ 1384 h 2048"/>
              <a:gd name="T54" fmla="*/ 828 w 2048"/>
              <a:gd name="T55" fmla="*/ 1613 h 2048"/>
              <a:gd name="T56" fmla="*/ 360 w 2048"/>
              <a:gd name="T57" fmla="*/ 1020 h 2048"/>
              <a:gd name="T58" fmla="*/ 780 w 2048"/>
              <a:gd name="T59" fmla="*/ 960 h 2048"/>
              <a:gd name="T60" fmla="*/ 615 w 2048"/>
              <a:gd name="T61" fmla="*/ 528 h 2048"/>
              <a:gd name="T62" fmla="*/ 1024 w 2048"/>
              <a:gd name="T63" fmla="*/ 360 h 2048"/>
              <a:gd name="T64" fmla="*/ 1429 w 2048"/>
              <a:gd name="T65" fmla="*/ 528 h 2048"/>
              <a:gd name="T66" fmla="*/ 1264 w 2048"/>
              <a:gd name="T67" fmla="*/ 960 h 2048"/>
              <a:gd name="T68" fmla="*/ 1684 w 2048"/>
              <a:gd name="T69" fmla="*/ 1020 h 2048"/>
              <a:gd name="T70" fmla="*/ 1330 w 2048"/>
              <a:gd name="T71" fmla="*/ 840 h 2048"/>
              <a:gd name="T72" fmla="*/ 1922 w 2048"/>
              <a:gd name="T73" fmla="*/ 840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8" h="2048">
                <a:moveTo>
                  <a:pt x="1819" y="527"/>
                </a:moveTo>
                <a:cubicBezTo>
                  <a:pt x="1883" y="472"/>
                  <a:pt x="1924" y="391"/>
                  <a:pt x="1924" y="300"/>
                </a:cubicBezTo>
                <a:cubicBezTo>
                  <a:pt x="1924" y="135"/>
                  <a:pt x="1789" y="0"/>
                  <a:pt x="1624" y="0"/>
                </a:cubicBezTo>
                <a:cubicBezTo>
                  <a:pt x="1459" y="0"/>
                  <a:pt x="1324" y="135"/>
                  <a:pt x="1324" y="300"/>
                </a:cubicBezTo>
                <a:cubicBezTo>
                  <a:pt x="1324" y="300"/>
                  <a:pt x="1324" y="300"/>
                  <a:pt x="1324" y="300"/>
                </a:cubicBezTo>
                <a:cubicBezTo>
                  <a:pt x="1229" y="261"/>
                  <a:pt x="1128" y="240"/>
                  <a:pt x="1024" y="240"/>
                </a:cubicBezTo>
                <a:cubicBezTo>
                  <a:pt x="920" y="240"/>
                  <a:pt x="816" y="261"/>
                  <a:pt x="720" y="301"/>
                </a:cubicBezTo>
                <a:cubicBezTo>
                  <a:pt x="720" y="300"/>
                  <a:pt x="720" y="300"/>
                  <a:pt x="720" y="300"/>
                </a:cubicBezTo>
                <a:cubicBezTo>
                  <a:pt x="720" y="135"/>
                  <a:pt x="585" y="0"/>
                  <a:pt x="420" y="0"/>
                </a:cubicBezTo>
                <a:cubicBezTo>
                  <a:pt x="255" y="0"/>
                  <a:pt x="120" y="135"/>
                  <a:pt x="120" y="300"/>
                </a:cubicBezTo>
                <a:cubicBezTo>
                  <a:pt x="120" y="391"/>
                  <a:pt x="161" y="473"/>
                  <a:pt x="225" y="528"/>
                </a:cubicBezTo>
                <a:cubicBezTo>
                  <a:pt x="91" y="598"/>
                  <a:pt x="0" y="739"/>
                  <a:pt x="0" y="900"/>
                </a:cubicBezTo>
                <a:cubicBezTo>
                  <a:pt x="0" y="933"/>
                  <a:pt x="27" y="960"/>
                  <a:pt x="60" y="960"/>
                </a:cubicBezTo>
                <a:cubicBezTo>
                  <a:pt x="242" y="960"/>
                  <a:pt x="242" y="960"/>
                  <a:pt x="242" y="960"/>
                </a:cubicBezTo>
                <a:cubicBezTo>
                  <a:pt x="241" y="980"/>
                  <a:pt x="240" y="1000"/>
                  <a:pt x="240" y="1020"/>
                </a:cubicBezTo>
                <a:cubicBezTo>
                  <a:pt x="240" y="1337"/>
                  <a:pt x="429" y="1608"/>
                  <a:pt x="689" y="1730"/>
                </a:cubicBezTo>
                <a:cubicBezTo>
                  <a:pt x="631" y="1804"/>
                  <a:pt x="600" y="1894"/>
                  <a:pt x="600" y="1988"/>
                </a:cubicBezTo>
                <a:cubicBezTo>
                  <a:pt x="600" y="2021"/>
                  <a:pt x="627" y="2048"/>
                  <a:pt x="660" y="2048"/>
                </a:cubicBezTo>
                <a:cubicBezTo>
                  <a:pt x="1384" y="2048"/>
                  <a:pt x="1384" y="2048"/>
                  <a:pt x="1384" y="2048"/>
                </a:cubicBezTo>
                <a:cubicBezTo>
                  <a:pt x="1417" y="2048"/>
                  <a:pt x="1444" y="2021"/>
                  <a:pt x="1444" y="1988"/>
                </a:cubicBezTo>
                <a:cubicBezTo>
                  <a:pt x="1444" y="1891"/>
                  <a:pt x="1411" y="1801"/>
                  <a:pt x="1357" y="1729"/>
                </a:cubicBezTo>
                <a:cubicBezTo>
                  <a:pt x="1619" y="1605"/>
                  <a:pt x="1804" y="1333"/>
                  <a:pt x="1804" y="1020"/>
                </a:cubicBezTo>
                <a:cubicBezTo>
                  <a:pt x="1804" y="1000"/>
                  <a:pt x="1803" y="980"/>
                  <a:pt x="1802" y="960"/>
                </a:cubicBezTo>
                <a:cubicBezTo>
                  <a:pt x="1988" y="960"/>
                  <a:pt x="1988" y="960"/>
                  <a:pt x="1988" y="960"/>
                </a:cubicBezTo>
                <a:cubicBezTo>
                  <a:pt x="2021" y="960"/>
                  <a:pt x="2048" y="933"/>
                  <a:pt x="2048" y="900"/>
                </a:cubicBezTo>
                <a:cubicBezTo>
                  <a:pt x="2048" y="738"/>
                  <a:pt x="1955" y="597"/>
                  <a:pt x="1819" y="527"/>
                </a:cubicBezTo>
                <a:close/>
                <a:moveTo>
                  <a:pt x="1624" y="120"/>
                </a:moveTo>
                <a:cubicBezTo>
                  <a:pt x="1723" y="120"/>
                  <a:pt x="1804" y="201"/>
                  <a:pt x="1804" y="300"/>
                </a:cubicBezTo>
                <a:cubicBezTo>
                  <a:pt x="1804" y="399"/>
                  <a:pt x="1723" y="480"/>
                  <a:pt x="1624" y="480"/>
                </a:cubicBezTo>
                <a:cubicBezTo>
                  <a:pt x="1525" y="480"/>
                  <a:pt x="1444" y="399"/>
                  <a:pt x="1444" y="300"/>
                </a:cubicBezTo>
                <a:cubicBezTo>
                  <a:pt x="1444" y="201"/>
                  <a:pt x="1525" y="120"/>
                  <a:pt x="1624" y="120"/>
                </a:cubicBezTo>
                <a:close/>
                <a:moveTo>
                  <a:pt x="420" y="120"/>
                </a:moveTo>
                <a:cubicBezTo>
                  <a:pt x="519" y="120"/>
                  <a:pt x="600" y="201"/>
                  <a:pt x="600" y="300"/>
                </a:cubicBezTo>
                <a:cubicBezTo>
                  <a:pt x="600" y="399"/>
                  <a:pt x="519" y="480"/>
                  <a:pt x="420" y="480"/>
                </a:cubicBezTo>
                <a:cubicBezTo>
                  <a:pt x="321" y="480"/>
                  <a:pt x="240" y="399"/>
                  <a:pt x="240" y="300"/>
                </a:cubicBezTo>
                <a:cubicBezTo>
                  <a:pt x="240" y="201"/>
                  <a:pt x="321" y="120"/>
                  <a:pt x="420" y="120"/>
                </a:cubicBezTo>
                <a:close/>
                <a:moveTo>
                  <a:pt x="126" y="840"/>
                </a:moveTo>
                <a:cubicBezTo>
                  <a:pt x="154" y="703"/>
                  <a:pt x="275" y="600"/>
                  <a:pt x="420" y="600"/>
                </a:cubicBezTo>
                <a:cubicBezTo>
                  <a:pt x="565" y="600"/>
                  <a:pt x="686" y="703"/>
                  <a:pt x="714" y="840"/>
                </a:cubicBezTo>
                <a:lnTo>
                  <a:pt x="126" y="840"/>
                </a:lnTo>
                <a:close/>
                <a:moveTo>
                  <a:pt x="726" y="1928"/>
                </a:moveTo>
                <a:cubicBezTo>
                  <a:pt x="755" y="1791"/>
                  <a:pt x="880" y="1684"/>
                  <a:pt x="1024" y="1684"/>
                </a:cubicBezTo>
                <a:cubicBezTo>
                  <a:pt x="1169" y="1684"/>
                  <a:pt x="1291" y="1789"/>
                  <a:pt x="1318" y="1928"/>
                </a:cubicBezTo>
                <a:lnTo>
                  <a:pt x="726" y="1928"/>
                </a:lnTo>
                <a:close/>
                <a:moveTo>
                  <a:pt x="840" y="1384"/>
                </a:moveTo>
                <a:cubicBezTo>
                  <a:pt x="840" y="1286"/>
                  <a:pt x="924" y="1204"/>
                  <a:pt x="1024" y="1204"/>
                </a:cubicBezTo>
                <a:cubicBezTo>
                  <a:pt x="1123" y="1204"/>
                  <a:pt x="1204" y="1285"/>
                  <a:pt x="1204" y="1384"/>
                </a:cubicBezTo>
                <a:cubicBezTo>
                  <a:pt x="1204" y="1483"/>
                  <a:pt x="1123" y="1564"/>
                  <a:pt x="1024" y="1564"/>
                </a:cubicBezTo>
                <a:cubicBezTo>
                  <a:pt x="924" y="1564"/>
                  <a:pt x="840" y="1482"/>
                  <a:pt x="840" y="1384"/>
                </a:cubicBezTo>
                <a:close/>
                <a:moveTo>
                  <a:pt x="1263" y="1639"/>
                </a:moveTo>
                <a:cubicBezTo>
                  <a:pt x="1249" y="1629"/>
                  <a:pt x="1234" y="1620"/>
                  <a:pt x="1218" y="1612"/>
                </a:cubicBezTo>
                <a:cubicBezTo>
                  <a:pt x="1283" y="1557"/>
                  <a:pt x="1324" y="1475"/>
                  <a:pt x="1324" y="1384"/>
                </a:cubicBezTo>
                <a:cubicBezTo>
                  <a:pt x="1324" y="1219"/>
                  <a:pt x="1189" y="1084"/>
                  <a:pt x="1024" y="1084"/>
                </a:cubicBezTo>
                <a:cubicBezTo>
                  <a:pt x="858" y="1084"/>
                  <a:pt x="720" y="1218"/>
                  <a:pt x="720" y="1384"/>
                </a:cubicBezTo>
                <a:cubicBezTo>
                  <a:pt x="720" y="1464"/>
                  <a:pt x="752" y="1540"/>
                  <a:pt x="810" y="1597"/>
                </a:cubicBezTo>
                <a:cubicBezTo>
                  <a:pt x="816" y="1602"/>
                  <a:pt x="822" y="1608"/>
                  <a:pt x="828" y="1613"/>
                </a:cubicBezTo>
                <a:cubicBezTo>
                  <a:pt x="813" y="1621"/>
                  <a:pt x="798" y="1630"/>
                  <a:pt x="783" y="1640"/>
                </a:cubicBezTo>
                <a:cubicBezTo>
                  <a:pt x="529" y="1542"/>
                  <a:pt x="360" y="1296"/>
                  <a:pt x="360" y="1020"/>
                </a:cubicBezTo>
                <a:cubicBezTo>
                  <a:pt x="360" y="1000"/>
                  <a:pt x="361" y="980"/>
                  <a:pt x="363" y="960"/>
                </a:cubicBezTo>
                <a:cubicBezTo>
                  <a:pt x="780" y="960"/>
                  <a:pt x="780" y="960"/>
                  <a:pt x="780" y="960"/>
                </a:cubicBezTo>
                <a:cubicBezTo>
                  <a:pt x="813" y="960"/>
                  <a:pt x="840" y="933"/>
                  <a:pt x="840" y="900"/>
                </a:cubicBezTo>
                <a:cubicBezTo>
                  <a:pt x="840" y="739"/>
                  <a:pt x="749" y="598"/>
                  <a:pt x="615" y="528"/>
                </a:cubicBezTo>
                <a:cubicBezTo>
                  <a:pt x="638" y="508"/>
                  <a:pt x="659" y="484"/>
                  <a:pt x="675" y="458"/>
                </a:cubicBezTo>
                <a:cubicBezTo>
                  <a:pt x="778" y="395"/>
                  <a:pt x="901" y="360"/>
                  <a:pt x="1024" y="360"/>
                </a:cubicBezTo>
                <a:cubicBezTo>
                  <a:pt x="1146" y="360"/>
                  <a:pt x="1265" y="394"/>
                  <a:pt x="1369" y="458"/>
                </a:cubicBezTo>
                <a:cubicBezTo>
                  <a:pt x="1385" y="484"/>
                  <a:pt x="1406" y="508"/>
                  <a:pt x="1429" y="528"/>
                </a:cubicBezTo>
                <a:cubicBezTo>
                  <a:pt x="1295" y="598"/>
                  <a:pt x="1204" y="739"/>
                  <a:pt x="1204" y="900"/>
                </a:cubicBezTo>
                <a:cubicBezTo>
                  <a:pt x="1204" y="933"/>
                  <a:pt x="1231" y="960"/>
                  <a:pt x="1264" y="960"/>
                </a:cubicBezTo>
                <a:cubicBezTo>
                  <a:pt x="1681" y="960"/>
                  <a:pt x="1681" y="960"/>
                  <a:pt x="1681" y="960"/>
                </a:cubicBezTo>
                <a:cubicBezTo>
                  <a:pt x="1683" y="980"/>
                  <a:pt x="1684" y="1000"/>
                  <a:pt x="1684" y="1020"/>
                </a:cubicBezTo>
                <a:cubicBezTo>
                  <a:pt x="1684" y="1296"/>
                  <a:pt x="1516" y="1541"/>
                  <a:pt x="1263" y="1639"/>
                </a:cubicBezTo>
                <a:close/>
                <a:moveTo>
                  <a:pt x="1330" y="840"/>
                </a:moveTo>
                <a:cubicBezTo>
                  <a:pt x="1358" y="703"/>
                  <a:pt x="1479" y="600"/>
                  <a:pt x="1624" y="600"/>
                </a:cubicBezTo>
                <a:cubicBezTo>
                  <a:pt x="1771" y="600"/>
                  <a:pt x="1894" y="703"/>
                  <a:pt x="1922" y="840"/>
                </a:cubicBezTo>
                <a:lnTo>
                  <a:pt x="1330" y="84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70" y="4669424"/>
            <a:ext cx="1299469" cy="603806"/>
          </a:xfrm>
          <a:prstGeom prst="rect">
            <a:avLst/>
          </a:prstGeom>
        </p:spPr>
      </p:pic>
      <p:sp>
        <p:nvSpPr>
          <p:cNvPr id="34" name="Marcador de gráfico 33"/>
          <p:cNvSpPr>
            <a:spLocks noGrp="1"/>
          </p:cNvSpPr>
          <p:nvPr userDrawn="1">
            <p:ph type="chart" sz="quarter" idx="10"/>
          </p:nvPr>
        </p:nvSpPr>
        <p:spPr>
          <a:xfrm>
            <a:off x="2221517" y="832628"/>
            <a:ext cx="4967288" cy="3324619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en el icono para agregar un gráfico</a:t>
            </a:r>
            <a:endParaRPr lang="es-MX"/>
          </a:p>
        </p:txBody>
      </p:sp>
      <p:sp>
        <p:nvSpPr>
          <p:cNvPr id="2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390766" y="6400800"/>
            <a:ext cx="519112" cy="267128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747C2-8F95-4877-A6E0-6C4C57FBA19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464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008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0" name="Grupo 29"/>
          <p:cNvGrpSpPr/>
          <p:nvPr userDrawn="1"/>
        </p:nvGrpSpPr>
        <p:grpSpPr>
          <a:xfrm>
            <a:off x="9912263" y="2010673"/>
            <a:ext cx="1281512" cy="2374634"/>
            <a:chOff x="9912263" y="2010673"/>
            <a:chExt cx="1281512" cy="2374634"/>
          </a:xfrm>
        </p:grpSpPr>
        <p:sp>
          <p:nvSpPr>
            <p:cNvPr id="4" name="Forma libre 3"/>
            <p:cNvSpPr/>
            <p:nvPr/>
          </p:nvSpPr>
          <p:spPr>
            <a:xfrm>
              <a:off x="9912263" y="2010673"/>
              <a:ext cx="1281512" cy="487738"/>
            </a:xfrm>
            <a:custGeom>
              <a:avLst/>
              <a:gdLst>
                <a:gd name="connsiteX0" fmla="*/ 0 w 1281512"/>
                <a:gd name="connsiteY0" fmla="*/ 0 h 487738"/>
                <a:gd name="connsiteX1" fmla="*/ 1024517 w 1281512"/>
                <a:gd name="connsiteY1" fmla="*/ 0 h 487738"/>
                <a:gd name="connsiteX2" fmla="*/ 1024517 w 1281512"/>
                <a:gd name="connsiteY2" fmla="*/ 1323 h 487738"/>
                <a:gd name="connsiteX3" fmla="*/ 1037643 w 1281512"/>
                <a:gd name="connsiteY3" fmla="*/ 0 h 487738"/>
                <a:gd name="connsiteX4" fmla="*/ 1281512 w 1281512"/>
                <a:gd name="connsiteY4" fmla="*/ 243869 h 487738"/>
                <a:gd name="connsiteX5" fmla="*/ 1037643 w 1281512"/>
                <a:gd name="connsiteY5" fmla="*/ 487738 h 487738"/>
                <a:gd name="connsiteX6" fmla="*/ 1024517 w 1281512"/>
                <a:gd name="connsiteY6" fmla="*/ 486415 h 487738"/>
                <a:gd name="connsiteX7" fmla="*/ 1024517 w 1281512"/>
                <a:gd name="connsiteY7" fmla="*/ 487737 h 487738"/>
                <a:gd name="connsiteX8" fmla="*/ 0 w 1281512"/>
                <a:gd name="connsiteY8" fmla="*/ 487737 h 48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1512" h="487738">
                  <a:moveTo>
                    <a:pt x="0" y="0"/>
                  </a:moveTo>
                  <a:lnTo>
                    <a:pt x="1024517" y="0"/>
                  </a:lnTo>
                  <a:lnTo>
                    <a:pt x="1024517" y="1323"/>
                  </a:lnTo>
                  <a:lnTo>
                    <a:pt x="1037643" y="0"/>
                  </a:lnTo>
                  <a:cubicBezTo>
                    <a:pt x="1172328" y="0"/>
                    <a:pt x="1281512" y="109184"/>
                    <a:pt x="1281512" y="243869"/>
                  </a:cubicBezTo>
                  <a:cubicBezTo>
                    <a:pt x="1281512" y="378554"/>
                    <a:pt x="1172328" y="487738"/>
                    <a:pt x="1037643" y="487738"/>
                  </a:cubicBezTo>
                  <a:lnTo>
                    <a:pt x="1024517" y="486415"/>
                  </a:lnTo>
                  <a:lnTo>
                    <a:pt x="1024517" y="487737"/>
                  </a:lnTo>
                  <a:lnTo>
                    <a:pt x="0" y="487737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Forma libre 8"/>
            <p:cNvSpPr/>
            <p:nvPr userDrawn="1"/>
          </p:nvSpPr>
          <p:spPr>
            <a:xfrm>
              <a:off x="9912263" y="2954121"/>
              <a:ext cx="1281512" cy="487738"/>
            </a:xfrm>
            <a:custGeom>
              <a:avLst/>
              <a:gdLst>
                <a:gd name="connsiteX0" fmla="*/ 0 w 1281512"/>
                <a:gd name="connsiteY0" fmla="*/ 0 h 487738"/>
                <a:gd name="connsiteX1" fmla="*/ 1024517 w 1281512"/>
                <a:gd name="connsiteY1" fmla="*/ 0 h 487738"/>
                <a:gd name="connsiteX2" fmla="*/ 1024517 w 1281512"/>
                <a:gd name="connsiteY2" fmla="*/ 1323 h 487738"/>
                <a:gd name="connsiteX3" fmla="*/ 1037643 w 1281512"/>
                <a:gd name="connsiteY3" fmla="*/ 0 h 487738"/>
                <a:gd name="connsiteX4" fmla="*/ 1281512 w 1281512"/>
                <a:gd name="connsiteY4" fmla="*/ 243869 h 487738"/>
                <a:gd name="connsiteX5" fmla="*/ 1037643 w 1281512"/>
                <a:gd name="connsiteY5" fmla="*/ 487738 h 487738"/>
                <a:gd name="connsiteX6" fmla="*/ 1024517 w 1281512"/>
                <a:gd name="connsiteY6" fmla="*/ 486415 h 487738"/>
                <a:gd name="connsiteX7" fmla="*/ 1024517 w 1281512"/>
                <a:gd name="connsiteY7" fmla="*/ 487737 h 487738"/>
                <a:gd name="connsiteX8" fmla="*/ 0 w 1281512"/>
                <a:gd name="connsiteY8" fmla="*/ 487737 h 48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1512" h="487738">
                  <a:moveTo>
                    <a:pt x="0" y="0"/>
                  </a:moveTo>
                  <a:lnTo>
                    <a:pt x="1024517" y="0"/>
                  </a:lnTo>
                  <a:lnTo>
                    <a:pt x="1024517" y="1323"/>
                  </a:lnTo>
                  <a:lnTo>
                    <a:pt x="1037643" y="0"/>
                  </a:lnTo>
                  <a:cubicBezTo>
                    <a:pt x="1172328" y="0"/>
                    <a:pt x="1281512" y="109184"/>
                    <a:pt x="1281512" y="243869"/>
                  </a:cubicBezTo>
                  <a:cubicBezTo>
                    <a:pt x="1281512" y="378554"/>
                    <a:pt x="1172328" y="487738"/>
                    <a:pt x="1037643" y="487738"/>
                  </a:cubicBezTo>
                  <a:lnTo>
                    <a:pt x="1024517" y="486415"/>
                  </a:lnTo>
                  <a:lnTo>
                    <a:pt x="1024517" y="487737"/>
                  </a:lnTo>
                  <a:lnTo>
                    <a:pt x="0" y="48773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Forma libre 14"/>
            <p:cNvSpPr/>
            <p:nvPr/>
          </p:nvSpPr>
          <p:spPr>
            <a:xfrm flipH="1">
              <a:off x="9912263" y="3897569"/>
              <a:ext cx="1281512" cy="487738"/>
            </a:xfrm>
            <a:custGeom>
              <a:avLst/>
              <a:gdLst>
                <a:gd name="connsiteX0" fmla="*/ 1281512 w 1281512"/>
                <a:gd name="connsiteY0" fmla="*/ 0 h 487738"/>
                <a:gd name="connsiteX1" fmla="*/ 256995 w 1281512"/>
                <a:gd name="connsiteY1" fmla="*/ 0 h 487738"/>
                <a:gd name="connsiteX2" fmla="*/ 256995 w 1281512"/>
                <a:gd name="connsiteY2" fmla="*/ 1323 h 487738"/>
                <a:gd name="connsiteX3" fmla="*/ 243869 w 1281512"/>
                <a:gd name="connsiteY3" fmla="*/ 0 h 487738"/>
                <a:gd name="connsiteX4" fmla="*/ 0 w 1281512"/>
                <a:gd name="connsiteY4" fmla="*/ 243869 h 487738"/>
                <a:gd name="connsiteX5" fmla="*/ 243869 w 1281512"/>
                <a:gd name="connsiteY5" fmla="*/ 487738 h 487738"/>
                <a:gd name="connsiteX6" fmla="*/ 256995 w 1281512"/>
                <a:gd name="connsiteY6" fmla="*/ 486415 h 487738"/>
                <a:gd name="connsiteX7" fmla="*/ 256995 w 1281512"/>
                <a:gd name="connsiteY7" fmla="*/ 487737 h 487738"/>
                <a:gd name="connsiteX8" fmla="*/ 1281512 w 1281512"/>
                <a:gd name="connsiteY8" fmla="*/ 487737 h 48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1512" h="487738">
                  <a:moveTo>
                    <a:pt x="1281512" y="0"/>
                  </a:moveTo>
                  <a:lnTo>
                    <a:pt x="256995" y="0"/>
                  </a:lnTo>
                  <a:lnTo>
                    <a:pt x="256995" y="1323"/>
                  </a:lnTo>
                  <a:lnTo>
                    <a:pt x="243869" y="0"/>
                  </a:lnTo>
                  <a:cubicBezTo>
                    <a:pt x="109184" y="0"/>
                    <a:pt x="0" y="109184"/>
                    <a:pt x="0" y="243869"/>
                  </a:cubicBezTo>
                  <a:cubicBezTo>
                    <a:pt x="0" y="378554"/>
                    <a:pt x="109184" y="487738"/>
                    <a:pt x="243869" y="487738"/>
                  </a:cubicBezTo>
                  <a:lnTo>
                    <a:pt x="256995" y="486415"/>
                  </a:lnTo>
                  <a:lnTo>
                    <a:pt x="256995" y="487737"/>
                  </a:lnTo>
                  <a:lnTo>
                    <a:pt x="1281512" y="48773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20" name="Imagen 19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1" t="6077" r="7108" b="12397"/>
          <a:stretch/>
        </p:blipFill>
        <p:spPr>
          <a:xfrm>
            <a:off x="3165231" y="1209822"/>
            <a:ext cx="7723163" cy="4501661"/>
          </a:xfrm>
          <a:prstGeom prst="rect">
            <a:avLst/>
          </a:prstGeom>
        </p:spPr>
      </p:pic>
      <p:sp>
        <p:nvSpPr>
          <p:cNvPr id="21" name="Rectángulo 20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211960" y="1543242"/>
            <a:ext cx="5700304" cy="3647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6" name="Grupo 2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8881068" y="3621085"/>
            <a:ext cx="414478" cy="197058"/>
            <a:chOff x="4254500" y="2100263"/>
            <a:chExt cx="1906588" cy="906463"/>
          </a:xfrm>
        </p:grpSpPr>
        <p:sp>
          <p:nvSpPr>
            <p:cNvPr id="27" name="Forma libre 5"/>
            <p:cNvSpPr>
              <a:spLocks noEditPoints="1"/>
            </p:cNvSpPr>
            <p:nvPr/>
          </p:nvSpPr>
          <p:spPr bwMode="auto">
            <a:xfrm>
              <a:off x="4254500" y="2100263"/>
              <a:ext cx="1906588" cy="906463"/>
            </a:xfrm>
            <a:custGeom>
              <a:avLst/>
              <a:gdLst>
                <a:gd name="T0" fmla="*/ 1831 w 2048"/>
                <a:gd name="T1" fmla="*/ 0 h 970"/>
                <a:gd name="T2" fmla="*/ 1613 w 2048"/>
                <a:gd name="T3" fmla="*/ 217 h 970"/>
                <a:gd name="T4" fmla="*/ 1648 w 2048"/>
                <a:gd name="T5" fmla="*/ 336 h 970"/>
                <a:gd name="T6" fmla="*/ 1413 w 2048"/>
                <a:gd name="T7" fmla="*/ 571 h 970"/>
                <a:gd name="T8" fmla="*/ 1295 w 2048"/>
                <a:gd name="T9" fmla="*/ 535 h 970"/>
                <a:gd name="T10" fmla="*/ 1173 w 2048"/>
                <a:gd name="T11" fmla="*/ 573 h 970"/>
                <a:gd name="T12" fmla="*/ 935 w 2048"/>
                <a:gd name="T13" fmla="*/ 336 h 970"/>
                <a:gd name="T14" fmla="*/ 971 w 2048"/>
                <a:gd name="T15" fmla="*/ 217 h 970"/>
                <a:gd name="T16" fmla="*/ 753 w 2048"/>
                <a:gd name="T17" fmla="*/ 0 h 970"/>
                <a:gd name="T18" fmla="*/ 536 w 2048"/>
                <a:gd name="T19" fmla="*/ 217 h 970"/>
                <a:gd name="T20" fmla="*/ 571 w 2048"/>
                <a:gd name="T21" fmla="*/ 336 h 970"/>
                <a:gd name="T22" fmla="*/ 336 w 2048"/>
                <a:gd name="T23" fmla="*/ 571 h 970"/>
                <a:gd name="T24" fmla="*/ 217 w 2048"/>
                <a:gd name="T25" fmla="*/ 535 h 970"/>
                <a:gd name="T26" fmla="*/ 0 w 2048"/>
                <a:gd name="T27" fmla="*/ 753 h 970"/>
                <a:gd name="T28" fmla="*/ 217 w 2048"/>
                <a:gd name="T29" fmla="*/ 970 h 970"/>
                <a:gd name="T30" fmla="*/ 435 w 2048"/>
                <a:gd name="T31" fmla="*/ 753 h 970"/>
                <a:gd name="T32" fmla="*/ 400 w 2048"/>
                <a:gd name="T33" fmla="*/ 634 h 970"/>
                <a:gd name="T34" fmla="*/ 635 w 2048"/>
                <a:gd name="T35" fmla="*/ 399 h 970"/>
                <a:gd name="T36" fmla="*/ 753 w 2048"/>
                <a:gd name="T37" fmla="*/ 435 h 970"/>
                <a:gd name="T38" fmla="*/ 872 w 2048"/>
                <a:gd name="T39" fmla="*/ 399 h 970"/>
                <a:gd name="T40" fmla="*/ 1110 w 2048"/>
                <a:gd name="T41" fmla="*/ 638 h 970"/>
                <a:gd name="T42" fmla="*/ 1077 w 2048"/>
                <a:gd name="T43" fmla="*/ 753 h 970"/>
                <a:gd name="T44" fmla="*/ 1295 w 2048"/>
                <a:gd name="T45" fmla="*/ 970 h 970"/>
                <a:gd name="T46" fmla="*/ 1512 w 2048"/>
                <a:gd name="T47" fmla="*/ 753 h 970"/>
                <a:gd name="T48" fmla="*/ 1477 w 2048"/>
                <a:gd name="T49" fmla="*/ 634 h 970"/>
                <a:gd name="T50" fmla="*/ 1712 w 2048"/>
                <a:gd name="T51" fmla="*/ 399 h 970"/>
                <a:gd name="T52" fmla="*/ 1831 w 2048"/>
                <a:gd name="T53" fmla="*/ 435 h 970"/>
                <a:gd name="T54" fmla="*/ 2048 w 2048"/>
                <a:gd name="T55" fmla="*/ 217 h 970"/>
                <a:gd name="T56" fmla="*/ 1831 w 2048"/>
                <a:gd name="T57" fmla="*/ 0 h 970"/>
                <a:gd name="T58" fmla="*/ 217 w 2048"/>
                <a:gd name="T59" fmla="*/ 880 h 970"/>
                <a:gd name="T60" fmla="*/ 90 w 2048"/>
                <a:gd name="T61" fmla="*/ 753 h 970"/>
                <a:gd name="T62" fmla="*/ 217 w 2048"/>
                <a:gd name="T63" fmla="*/ 625 h 970"/>
                <a:gd name="T64" fmla="*/ 345 w 2048"/>
                <a:gd name="T65" fmla="*/ 753 h 970"/>
                <a:gd name="T66" fmla="*/ 217 w 2048"/>
                <a:gd name="T67" fmla="*/ 880 h 970"/>
                <a:gd name="T68" fmla="*/ 753 w 2048"/>
                <a:gd name="T69" fmla="*/ 345 h 970"/>
                <a:gd name="T70" fmla="*/ 626 w 2048"/>
                <a:gd name="T71" fmla="*/ 217 h 970"/>
                <a:gd name="T72" fmla="*/ 753 w 2048"/>
                <a:gd name="T73" fmla="*/ 90 h 970"/>
                <a:gd name="T74" fmla="*/ 881 w 2048"/>
                <a:gd name="T75" fmla="*/ 217 h 970"/>
                <a:gd name="T76" fmla="*/ 753 w 2048"/>
                <a:gd name="T77" fmla="*/ 345 h 970"/>
                <a:gd name="T78" fmla="*/ 1295 w 2048"/>
                <a:gd name="T79" fmla="*/ 880 h 970"/>
                <a:gd name="T80" fmla="*/ 1167 w 2048"/>
                <a:gd name="T81" fmla="*/ 753 h 970"/>
                <a:gd name="T82" fmla="*/ 1295 w 2048"/>
                <a:gd name="T83" fmla="*/ 625 h 970"/>
                <a:gd name="T84" fmla="*/ 1422 w 2048"/>
                <a:gd name="T85" fmla="*/ 753 h 970"/>
                <a:gd name="T86" fmla="*/ 1295 w 2048"/>
                <a:gd name="T87" fmla="*/ 880 h 970"/>
                <a:gd name="T88" fmla="*/ 1831 w 2048"/>
                <a:gd name="T89" fmla="*/ 345 h 970"/>
                <a:gd name="T90" fmla="*/ 1703 w 2048"/>
                <a:gd name="T91" fmla="*/ 217 h 970"/>
                <a:gd name="T92" fmla="*/ 1831 w 2048"/>
                <a:gd name="T93" fmla="*/ 90 h 970"/>
                <a:gd name="T94" fmla="*/ 1958 w 2048"/>
                <a:gd name="T95" fmla="*/ 217 h 970"/>
                <a:gd name="T96" fmla="*/ 1831 w 2048"/>
                <a:gd name="T97" fmla="*/ 345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48" h="970">
                  <a:moveTo>
                    <a:pt x="1831" y="0"/>
                  </a:moveTo>
                  <a:cubicBezTo>
                    <a:pt x="1711" y="0"/>
                    <a:pt x="1613" y="97"/>
                    <a:pt x="1613" y="217"/>
                  </a:cubicBezTo>
                  <a:cubicBezTo>
                    <a:pt x="1613" y="261"/>
                    <a:pt x="1626" y="302"/>
                    <a:pt x="1648" y="336"/>
                  </a:cubicBezTo>
                  <a:cubicBezTo>
                    <a:pt x="1413" y="571"/>
                    <a:pt x="1413" y="571"/>
                    <a:pt x="1413" y="571"/>
                  </a:cubicBezTo>
                  <a:cubicBezTo>
                    <a:pt x="1379" y="548"/>
                    <a:pt x="1339" y="535"/>
                    <a:pt x="1295" y="535"/>
                  </a:cubicBezTo>
                  <a:cubicBezTo>
                    <a:pt x="1250" y="535"/>
                    <a:pt x="1207" y="549"/>
                    <a:pt x="1173" y="573"/>
                  </a:cubicBezTo>
                  <a:cubicBezTo>
                    <a:pt x="935" y="336"/>
                    <a:pt x="935" y="336"/>
                    <a:pt x="935" y="336"/>
                  </a:cubicBezTo>
                  <a:cubicBezTo>
                    <a:pt x="958" y="302"/>
                    <a:pt x="971" y="261"/>
                    <a:pt x="971" y="217"/>
                  </a:cubicBezTo>
                  <a:cubicBezTo>
                    <a:pt x="971" y="97"/>
                    <a:pt x="873" y="0"/>
                    <a:pt x="753" y="0"/>
                  </a:cubicBezTo>
                  <a:cubicBezTo>
                    <a:pt x="633" y="0"/>
                    <a:pt x="536" y="97"/>
                    <a:pt x="536" y="217"/>
                  </a:cubicBezTo>
                  <a:cubicBezTo>
                    <a:pt x="536" y="261"/>
                    <a:pt x="549" y="302"/>
                    <a:pt x="571" y="336"/>
                  </a:cubicBezTo>
                  <a:cubicBezTo>
                    <a:pt x="336" y="571"/>
                    <a:pt x="336" y="571"/>
                    <a:pt x="336" y="571"/>
                  </a:cubicBezTo>
                  <a:cubicBezTo>
                    <a:pt x="302" y="548"/>
                    <a:pt x="261" y="535"/>
                    <a:pt x="217" y="535"/>
                  </a:cubicBezTo>
                  <a:cubicBezTo>
                    <a:pt x="98" y="535"/>
                    <a:pt x="0" y="633"/>
                    <a:pt x="0" y="753"/>
                  </a:cubicBezTo>
                  <a:cubicBezTo>
                    <a:pt x="0" y="873"/>
                    <a:pt x="98" y="970"/>
                    <a:pt x="217" y="970"/>
                  </a:cubicBezTo>
                  <a:cubicBezTo>
                    <a:pt x="337" y="970"/>
                    <a:pt x="435" y="873"/>
                    <a:pt x="435" y="753"/>
                  </a:cubicBezTo>
                  <a:cubicBezTo>
                    <a:pt x="435" y="709"/>
                    <a:pt x="422" y="668"/>
                    <a:pt x="400" y="634"/>
                  </a:cubicBezTo>
                  <a:cubicBezTo>
                    <a:pt x="635" y="399"/>
                    <a:pt x="635" y="399"/>
                    <a:pt x="635" y="399"/>
                  </a:cubicBezTo>
                  <a:cubicBezTo>
                    <a:pt x="669" y="422"/>
                    <a:pt x="709" y="435"/>
                    <a:pt x="753" y="435"/>
                  </a:cubicBezTo>
                  <a:cubicBezTo>
                    <a:pt x="797" y="435"/>
                    <a:pt x="838" y="422"/>
                    <a:pt x="872" y="399"/>
                  </a:cubicBezTo>
                  <a:cubicBezTo>
                    <a:pt x="1110" y="638"/>
                    <a:pt x="1110" y="638"/>
                    <a:pt x="1110" y="638"/>
                  </a:cubicBezTo>
                  <a:cubicBezTo>
                    <a:pt x="1090" y="671"/>
                    <a:pt x="1077" y="711"/>
                    <a:pt x="1077" y="753"/>
                  </a:cubicBezTo>
                  <a:cubicBezTo>
                    <a:pt x="1077" y="873"/>
                    <a:pt x="1175" y="970"/>
                    <a:pt x="1295" y="970"/>
                  </a:cubicBezTo>
                  <a:cubicBezTo>
                    <a:pt x="1415" y="970"/>
                    <a:pt x="1512" y="873"/>
                    <a:pt x="1512" y="753"/>
                  </a:cubicBezTo>
                  <a:cubicBezTo>
                    <a:pt x="1512" y="709"/>
                    <a:pt x="1499" y="668"/>
                    <a:pt x="1477" y="634"/>
                  </a:cubicBezTo>
                  <a:cubicBezTo>
                    <a:pt x="1712" y="399"/>
                    <a:pt x="1712" y="399"/>
                    <a:pt x="1712" y="399"/>
                  </a:cubicBezTo>
                  <a:cubicBezTo>
                    <a:pt x="1746" y="422"/>
                    <a:pt x="1787" y="435"/>
                    <a:pt x="1831" y="435"/>
                  </a:cubicBezTo>
                  <a:cubicBezTo>
                    <a:pt x="1950" y="435"/>
                    <a:pt x="2048" y="337"/>
                    <a:pt x="2048" y="217"/>
                  </a:cubicBezTo>
                  <a:cubicBezTo>
                    <a:pt x="2048" y="97"/>
                    <a:pt x="1950" y="0"/>
                    <a:pt x="1831" y="0"/>
                  </a:cubicBezTo>
                  <a:close/>
                  <a:moveTo>
                    <a:pt x="217" y="880"/>
                  </a:moveTo>
                  <a:cubicBezTo>
                    <a:pt x="147" y="880"/>
                    <a:pt x="90" y="823"/>
                    <a:pt x="90" y="753"/>
                  </a:cubicBezTo>
                  <a:cubicBezTo>
                    <a:pt x="90" y="682"/>
                    <a:pt x="147" y="625"/>
                    <a:pt x="217" y="625"/>
                  </a:cubicBezTo>
                  <a:cubicBezTo>
                    <a:pt x="288" y="625"/>
                    <a:pt x="345" y="682"/>
                    <a:pt x="345" y="753"/>
                  </a:cubicBezTo>
                  <a:cubicBezTo>
                    <a:pt x="345" y="823"/>
                    <a:pt x="288" y="880"/>
                    <a:pt x="217" y="880"/>
                  </a:cubicBezTo>
                  <a:close/>
                  <a:moveTo>
                    <a:pt x="753" y="345"/>
                  </a:moveTo>
                  <a:cubicBezTo>
                    <a:pt x="683" y="345"/>
                    <a:pt x="626" y="288"/>
                    <a:pt x="626" y="217"/>
                  </a:cubicBezTo>
                  <a:cubicBezTo>
                    <a:pt x="626" y="147"/>
                    <a:pt x="683" y="90"/>
                    <a:pt x="753" y="90"/>
                  </a:cubicBezTo>
                  <a:cubicBezTo>
                    <a:pt x="823" y="90"/>
                    <a:pt x="881" y="147"/>
                    <a:pt x="881" y="217"/>
                  </a:cubicBezTo>
                  <a:cubicBezTo>
                    <a:pt x="881" y="288"/>
                    <a:pt x="823" y="345"/>
                    <a:pt x="753" y="345"/>
                  </a:cubicBezTo>
                  <a:close/>
                  <a:moveTo>
                    <a:pt x="1295" y="880"/>
                  </a:moveTo>
                  <a:cubicBezTo>
                    <a:pt x="1225" y="880"/>
                    <a:pt x="1167" y="823"/>
                    <a:pt x="1167" y="753"/>
                  </a:cubicBezTo>
                  <a:cubicBezTo>
                    <a:pt x="1167" y="682"/>
                    <a:pt x="1225" y="625"/>
                    <a:pt x="1295" y="625"/>
                  </a:cubicBezTo>
                  <a:cubicBezTo>
                    <a:pt x="1365" y="625"/>
                    <a:pt x="1422" y="682"/>
                    <a:pt x="1422" y="753"/>
                  </a:cubicBezTo>
                  <a:cubicBezTo>
                    <a:pt x="1422" y="823"/>
                    <a:pt x="1365" y="880"/>
                    <a:pt x="1295" y="880"/>
                  </a:cubicBezTo>
                  <a:close/>
                  <a:moveTo>
                    <a:pt x="1831" y="345"/>
                  </a:moveTo>
                  <a:cubicBezTo>
                    <a:pt x="1760" y="345"/>
                    <a:pt x="1703" y="288"/>
                    <a:pt x="1703" y="217"/>
                  </a:cubicBezTo>
                  <a:cubicBezTo>
                    <a:pt x="1703" y="147"/>
                    <a:pt x="1760" y="90"/>
                    <a:pt x="1831" y="90"/>
                  </a:cubicBezTo>
                  <a:cubicBezTo>
                    <a:pt x="1901" y="90"/>
                    <a:pt x="1958" y="147"/>
                    <a:pt x="1958" y="217"/>
                  </a:cubicBezTo>
                  <a:cubicBezTo>
                    <a:pt x="1958" y="288"/>
                    <a:pt x="1901" y="345"/>
                    <a:pt x="1831" y="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Forma libre 6"/>
            <p:cNvSpPr>
              <a:spLocks/>
            </p:cNvSpPr>
            <p:nvPr/>
          </p:nvSpPr>
          <p:spPr bwMode="auto">
            <a:xfrm>
              <a:off x="4752975" y="2598738"/>
              <a:ext cx="176213" cy="174625"/>
            </a:xfrm>
            <a:custGeom>
              <a:avLst/>
              <a:gdLst>
                <a:gd name="T0" fmla="*/ 172 w 190"/>
                <a:gd name="T1" fmla="*/ 18 h 186"/>
                <a:gd name="T2" fmla="*/ 109 w 190"/>
                <a:gd name="T3" fmla="*/ 18 h 186"/>
                <a:gd name="T4" fmla="*/ 17 w 190"/>
                <a:gd name="T5" fmla="*/ 109 h 186"/>
                <a:gd name="T6" fmla="*/ 17 w 190"/>
                <a:gd name="T7" fmla="*/ 173 h 186"/>
                <a:gd name="T8" fmla="*/ 49 w 190"/>
                <a:gd name="T9" fmla="*/ 186 h 186"/>
                <a:gd name="T10" fmla="*/ 81 w 190"/>
                <a:gd name="T11" fmla="*/ 173 h 186"/>
                <a:gd name="T12" fmla="*/ 172 w 190"/>
                <a:gd name="T13" fmla="*/ 81 h 186"/>
                <a:gd name="T14" fmla="*/ 172 w 190"/>
                <a:gd name="T15" fmla="*/ 1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86">
                  <a:moveTo>
                    <a:pt x="172" y="18"/>
                  </a:moveTo>
                  <a:cubicBezTo>
                    <a:pt x="155" y="0"/>
                    <a:pt x="126" y="0"/>
                    <a:pt x="109" y="18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0" y="127"/>
                    <a:pt x="0" y="155"/>
                    <a:pt x="17" y="173"/>
                  </a:cubicBezTo>
                  <a:cubicBezTo>
                    <a:pt x="26" y="182"/>
                    <a:pt x="37" y="186"/>
                    <a:pt x="49" y="186"/>
                  </a:cubicBezTo>
                  <a:cubicBezTo>
                    <a:pt x="60" y="186"/>
                    <a:pt x="72" y="182"/>
                    <a:pt x="81" y="173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90" y="64"/>
                    <a:pt x="190" y="35"/>
                    <a:pt x="172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Forma libre 7"/>
            <p:cNvSpPr>
              <a:spLocks/>
            </p:cNvSpPr>
            <p:nvPr/>
          </p:nvSpPr>
          <p:spPr bwMode="auto">
            <a:xfrm>
              <a:off x="5486400" y="2330451"/>
              <a:ext cx="177800" cy="174625"/>
            </a:xfrm>
            <a:custGeom>
              <a:avLst/>
              <a:gdLst>
                <a:gd name="T0" fmla="*/ 173 w 190"/>
                <a:gd name="T1" fmla="*/ 18 h 186"/>
                <a:gd name="T2" fmla="*/ 109 w 190"/>
                <a:gd name="T3" fmla="*/ 18 h 186"/>
                <a:gd name="T4" fmla="*/ 18 w 190"/>
                <a:gd name="T5" fmla="*/ 109 h 186"/>
                <a:gd name="T6" fmla="*/ 18 w 190"/>
                <a:gd name="T7" fmla="*/ 173 h 186"/>
                <a:gd name="T8" fmla="*/ 50 w 190"/>
                <a:gd name="T9" fmla="*/ 186 h 186"/>
                <a:gd name="T10" fmla="*/ 81 w 190"/>
                <a:gd name="T11" fmla="*/ 173 h 186"/>
                <a:gd name="T12" fmla="*/ 173 w 190"/>
                <a:gd name="T13" fmla="*/ 81 h 186"/>
                <a:gd name="T14" fmla="*/ 173 w 190"/>
                <a:gd name="T15" fmla="*/ 1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86">
                  <a:moveTo>
                    <a:pt x="173" y="18"/>
                  </a:moveTo>
                  <a:cubicBezTo>
                    <a:pt x="155" y="0"/>
                    <a:pt x="127" y="0"/>
                    <a:pt x="109" y="18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0" y="127"/>
                    <a:pt x="0" y="155"/>
                    <a:pt x="18" y="173"/>
                  </a:cubicBezTo>
                  <a:cubicBezTo>
                    <a:pt x="27" y="182"/>
                    <a:pt x="38" y="186"/>
                    <a:pt x="50" y="186"/>
                  </a:cubicBezTo>
                  <a:cubicBezTo>
                    <a:pt x="61" y="186"/>
                    <a:pt x="73" y="181"/>
                    <a:pt x="81" y="173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90" y="64"/>
                    <a:pt x="190" y="35"/>
                    <a:pt x="173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2" name="Marcador de SmartArt 31"/>
          <p:cNvSpPr>
            <a:spLocks noGrp="1"/>
          </p:cNvSpPr>
          <p:nvPr>
            <p:ph type="dgm" sz="quarter" idx="10"/>
          </p:nvPr>
        </p:nvSpPr>
        <p:spPr>
          <a:xfrm>
            <a:off x="4481688" y="1760538"/>
            <a:ext cx="5148087" cy="32067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en el icono para agregar un elemento gráfico SmartArt</a:t>
            </a:r>
            <a:endParaRPr lang="es-MX"/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388" y="5728685"/>
            <a:ext cx="589868" cy="717013"/>
          </a:xfrm>
          <a:prstGeom prst="rect">
            <a:avLst/>
          </a:prstGeom>
        </p:spPr>
      </p:pic>
      <p:sp>
        <p:nvSpPr>
          <p:cNvPr id="19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390766" y="6400800"/>
            <a:ext cx="519112" cy="267128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747C2-8F95-4877-A6E0-6C4C57FBA19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762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388" y="5728685"/>
            <a:ext cx="589868" cy="717013"/>
          </a:xfrm>
          <a:prstGeom prst="rect">
            <a:avLst/>
          </a:prstGeom>
        </p:spPr>
      </p:pic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390766" y="6400800"/>
            <a:ext cx="519112" cy="267128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747C2-8F95-4877-A6E0-6C4C57FBA19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937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944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388" y="5728685"/>
            <a:ext cx="589868" cy="717013"/>
          </a:xfrm>
          <a:prstGeom prst="rect">
            <a:avLst/>
          </a:prstGeom>
        </p:spPr>
      </p:pic>
      <p:sp>
        <p:nvSpPr>
          <p:cNvPr id="7" name="Marcador de tabla 6"/>
          <p:cNvSpPr>
            <a:spLocks noGrp="1"/>
          </p:cNvSpPr>
          <p:nvPr>
            <p:ph type="tbl" sz="quarter" idx="13"/>
          </p:nvPr>
        </p:nvSpPr>
        <p:spPr>
          <a:xfrm>
            <a:off x="838200" y="1647825"/>
            <a:ext cx="10515600" cy="44704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en el icono para agregar una tabla</a:t>
            </a: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390766" y="6400800"/>
            <a:ext cx="519112" cy="267128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747C2-8F95-4877-A6E0-6C4C57FBA19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885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388" y="5728685"/>
            <a:ext cx="589868" cy="717013"/>
          </a:xfrm>
          <a:prstGeom prst="rect">
            <a:avLst/>
          </a:prstGeom>
        </p:spPr>
      </p:pic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390766" y="6400800"/>
            <a:ext cx="519112" cy="267128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747C2-8F95-4877-A6E0-6C4C57FBA19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335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801" y="814070"/>
            <a:ext cx="4749776" cy="2224118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1608964" y="4261394"/>
            <a:ext cx="3284537" cy="4191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s-MX" dirty="0" smtClean="0"/>
              <a:t>https://www.indetec.gob.mx/</a:t>
            </a:r>
            <a:endParaRPr lang="es-MX" dirty="0"/>
          </a:p>
        </p:txBody>
      </p:sp>
      <p:sp>
        <p:nvSpPr>
          <p:cNvPr id="11" name="Marcador de texto 3"/>
          <p:cNvSpPr>
            <a:spLocks noGrp="1"/>
          </p:cNvSpPr>
          <p:nvPr>
            <p:ph type="body" sz="quarter" idx="11" hasCustomPrompt="1"/>
          </p:nvPr>
        </p:nvSpPr>
        <p:spPr>
          <a:xfrm>
            <a:off x="1608964" y="4837127"/>
            <a:ext cx="3284537" cy="4191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</a:lstStyle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33 3669 5550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1608964" y="5355888"/>
            <a:ext cx="3284537" cy="71366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</a:lstStyle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Calle Miguel Lerdo de Tejada No. 2469, Arcos Sur, 44500 Guadalajara, Jal.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oogle Shape;5042;p41"/>
          <p:cNvGrpSpPr/>
          <p:nvPr userDrawn="1"/>
        </p:nvGrpSpPr>
        <p:grpSpPr>
          <a:xfrm>
            <a:off x="984439" y="5478520"/>
            <a:ext cx="411665" cy="468403"/>
            <a:chOff x="1516475" y="238075"/>
            <a:chExt cx="424650" cy="483175"/>
          </a:xfrm>
          <a:solidFill>
            <a:srgbClr val="00803B"/>
          </a:solidFill>
        </p:grpSpPr>
        <p:sp>
          <p:nvSpPr>
            <p:cNvPr id="13" name="Google Shape;5043;p41"/>
            <p:cNvSpPr/>
            <p:nvPr/>
          </p:nvSpPr>
          <p:spPr>
            <a:xfrm>
              <a:off x="1516475" y="238075"/>
              <a:ext cx="424650" cy="483175"/>
            </a:xfrm>
            <a:custGeom>
              <a:avLst/>
              <a:gdLst/>
              <a:ahLst/>
              <a:cxnLst/>
              <a:rect l="l" t="t" r="r" b="b"/>
              <a:pathLst>
                <a:path w="16986" h="19327" extrusionOk="0">
                  <a:moveTo>
                    <a:pt x="8491" y="1134"/>
                  </a:moveTo>
                  <a:cubicBezTo>
                    <a:pt x="11302" y="1134"/>
                    <a:pt x="13588" y="3438"/>
                    <a:pt x="13588" y="6267"/>
                  </a:cubicBezTo>
                  <a:cubicBezTo>
                    <a:pt x="13588" y="7318"/>
                    <a:pt x="13262" y="8342"/>
                    <a:pt x="12655" y="9199"/>
                  </a:cubicBezTo>
                  <a:cubicBezTo>
                    <a:pt x="12625" y="9242"/>
                    <a:pt x="12604" y="9272"/>
                    <a:pt x="12595" y="9284"/>
                  </a:cubicBezTo>
                  <a:lnTo>
                    <a:pt x="8491" y="15724"/>
                  </a:lnTo>
                  <a:lnTo>
                    <a:pt x="4388" y="9287"/>
                  </a:lnTo>
                  <a:cubicBezTo>
                    <a:pt x="4382" y="9275"/>
                    <a:pt x="4373" y="9266"/>
                    <a:pt x="4367" y="9257"/>
                  </a:cubicBezTo>
                  <a:cubicBezTo>
                    <a:pt x="4249" y="9091"/>
                    <a:pt x="4140" y="8921"/>
                    <a:pt x="4041" y="8743"/>
                  </a:cubicBezTo>
                  <a:cubicBezTo>
                    <a:pt x="3618" y="7985"/>
                    <a:pt x="3398" y="7134"/>
                    <a:pt x="3398" y="6267"/>
                  </a:cubicBezTo>
                  <a:cubicBezTo>
                    <a:pt x="3398" y="6174"/>
                    <a:pt x="3398" y="6080"/>
                    <a:pt x="3404" y="5990"/>
                  </a:cubicBezTo>
                  <a:cubicBezTo>
                    <a:pt x="3552" y="3266"/>
                    <a:pt x="5786" y="1134"/>
                    <a:pt x="8491" y="1134"/>
                  </a:cubicBezTo>
                  <a:close/>
                  <a:moveTo>
                    <a:pt x="11049" y="13819"/>
                  </a:moveTo>
                  <a:cubicBezTo>
                    <a:pt x="14358" y="14233"/>
                    <a:pt x="15853" y="15289"/>
                    <a:pt x="15853" y="15930"/>
                  </a:cubicBezTo>
                  <a:cubicBezTo>
                    <a:pt x="15853" y="16304"/>
                    <a:pt x="15339" y="16887"/>
                    <a:pt x="13905" y="17397"/>
                  </a:cubicBezTo>
                  <a:cubicBezTo>
                    <a:pt x="12471" y="17910"/>
                    <a:pt x="10545" y="18194"/>
                    <a:pt x="8491" y="18194"/>
                  </a:cubicBezTo>
                  <a:cubicBezTo>
                    <a:pt x="6438" y="18194"/>
                    <a:pt x="4515" y="17910"/>
                    <a:pt x="3077" y="17397"/>
                  </a:cubicBezTo>
                  <a:cubicBezTo>
                    <a:pt x="1640" y="16884"/>
                    <a:pt x="1133" y="16304"/>
                    <a:pt x="1133" y="15930"/>
                  </a:cubicBezTo>
                  <a:cubicBezTo>
                    <a:pt x="1133" y="15289"/>
                    <a:pt x="2625" y="14233"/>
                    <a:pt x="5934" y="13819"/>
                  </a:cubicBezTo>
                  <a:lnTo>
                    <a:pt x="8014" y="17083"/>
                  </a:lnTo>
                  <a:cubicBezTo>
                    <a:pt x="8126" y="17258"/>
                    <a:pt x="8309" y="17346"/>
                    <a:pt x="8491" y="17346"/>
                  </a:cubicBezTo>
                  <a:cubicBezTo>
                    <a:pt x="8674" y="17346"/>
                    <a:pt x="8857" y="17258"/>
                    <a:pt x="8968" y="17083"/>
                  </a:cubicBezTo>
                  <a:lnTo>
                    <a:pt x="11049" y="13819"/>
                  </a:lnTo>
                  <a:close/>
                  <a:moveTo>
                    <a:pt x="8494" y="1"/>
                  </a:moveTo>
                  <a:cubicBezTo>
                    <a:pt x="6947" y="1"/>
                    <a:pt x="5399" y="578"/>
                    <a:pt x="4201" y="1738"/>
                  </a:cubicBezTo>
                  <a:cubicBezTo>
                    <a:pt x="3050" y="2837"/>
                    <a:pt x="2359" y="4338"/>
                    <a:pt x="2274" y="5929"/>
                  </a:cubicBezTo>
                  <a:cubicBezTo>
                    <a:pt x="2268" y="6041"/>
                    <a:pt x="2265" y="6156"/>
                    <a:pt x="2265" y="6267"/>
                  </a:cubicBezTo>
                  <a:cubicBezTo>
                    <a:pt x="2265" y="7327"/>
                    <a:pt x="2534" y="8372"/>
                    <a:pt x="3050" y="9296"/>
                  </a:cubicBezTo>
                  <a:cubicBezTo>
                    <a:pt x="3168" y="9507"/>
                    <a:pt x="3301" y="9713"/>
                    <a:pt x="3440" y="9909"/>
                  </a:cubicBezTo>
                  <a:lnTo>
                    <a:pt x="5267" y="12771"/>
                  </a:lnTo>
                  <a:cubicBezTo>
                    <a:pt x="3953" y="12971"/>
                    <a:pt x="2809" y="13294"/>
                    <a:pt x="1921" y="13713"/>
                  </a:cubicBezTo>
                  <a:cubicBezTo>
                    <a:pt x="333" y="14465"/>
                    <a:pt x="1" y="15332"/>
                    <a:pt x="1" y="15930"/>
                  </a:cubicBezTo>
                  <a:cubicBezTo>
                    <a:pt x="1" y="16648"/>
                    <a:pt x="469" y="17669"/>
                    <a:pt x="2697" y="18466"/>
                  </a:cubicBezTo>
                  <a:cubicBezTo>
                    <a:pt x="4252" y="19022"/>
                    <a:pt x="6311" y="19326"/>
                    <a:pt x="8491" y="19326"/>
                  </a:cubicBezTo>
                  <a:cubicBezTo>
                    <a:pt x="10671" y="19326"/>
                    <a:pt x="12731" y="19022"/>
                    <a:pt x="14286" y="18466"/>
                  </a:cubicBezTo>
                  <a:cubicBezTo>
                    <a:pt x="16514" y="17669"/>
                    <a:pt x="16985" y="16648"/>
                    <a:pt x="16985" y="15930"/>
                  </a:cubicBezTo>
                  <a:cubicBezTo>
                    <a:pt x="16985" y="15332"/>
                    <a:pt x="16650" y="14465"/>
                    <a:pt x="15062" y="13713"/>
                  </a:cubicBezTo>
                  <a:cubicBezTo>
                    <a:pt x="14174" y="13294"/>
                    <a:pt x="13030" y="12971"/>
                    <a:pt x="11716" y="12768"/>
                  </a:cubicBezTo>
                  <a:lnTo>
                    <a:pt x="13549" y="9897"/>
                  </a:lnTo>
                  <a:lnTo>
                    <a:pt x="13561" y="9879"/>
                  </a:lnTo>
                  <a:cubicBezTo>
                    <a:pt x="13567" y="9873"/>
                    <a:pt x="13570" y="9867"/>
                    <a:pt x="13576" y="9861"/>
                  </a:cubicBezTo>
                  <a:cubicBezTo>
                    <a:pt x="15327" y="7382"/>
                    <a:pt x="15041" y="3997"/>
                    <a:pt x="12897" y="1847"/>
                  </a:cubicBezTo>
                  <a:cubicBezTo>
                    <a:pt x="11689" y="618"/>
                    <a:pt x="10092" y="1"/>
                    <a:pt x="84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Google Shape;5044;p41"/>
            <p:cNvSpPr/>
            <p:nvPr/>
          </p:nvSpPr>
          <p:spPr>
            <a:xfrm>
              <a:off x="1652425" y="324000"/>
              <a:ext cx="147150" cy="141575"/>
            </a:xfrm>
            <a:custGeom>
              <a:avLst/>
              <a:gdLst/>
              <a:ahLst/>
              <a:cxnLst/>
              <a:rect l="l" t="t" r="r" b="b"/>
              <a:pathLst>
                <a:path w="5886" h="5663" extrusionOk="0">
                  <a:moveTo>
                    <a:pt x="3054" y="1131"/>
                  </a:moveTo>
                  <a:cubicBezTo>
                    <a:pt x="3495" y="1131"/>
                    <a:pt x="3930" y="1303"/>
                    <a:pt x="4255" y="1629"/>
                  </a:cubicBezTo>
                  <a:cubicBezTo>
                    <a:pt x="4741" y="2115"/>
                    <a:pt x="4886" y="2845"/>
                    <a:pt x="4623" y="3480"/>
                  </a:cubicBezTo>
                  <a:cubicBezTo>
                    <a:pt x="4361" y="4114"/>
                    <a:pt x="3742" y="4530"/>
                    <a:pt x="3053" y="4530"/>
                  </a:cubicBezTo>
                  <a:cubicBezTo>
                    <a:pt x="2114" y="4527"/>
                    <a:pt x="1356" y="3769"/>
                    <a:pt x="1356" y="2830"/>
                  </a:cubicBezTo>
                  <a:cubicBezTo>
                    <a:pt x="1356" y="2142"/>
                    <a:pt x="1770" y="1523"/>
                    <a:pt x="2404" y="1260"/>
                  </a:cubicBezTo>
                  <a:cubicBezTo>
                    <a:pt x="2614" y="1173"/>
                    <a:pt x="2835" y="1131"/>
                    <a:pt x="3054" y="1131"/>
                  </a:cubicBezTo>
                  <a:close/>
                  <a:moveTo>
                    <a:pt x="3053" y="0"/>
                  </a:moveTo>
                  <a:cubicBezTo>
                    <a:pt x="2316" y="0"/>
                    <a:pt x="1593" y="287"/>
                    <a:pt x="1051" y="828"/>
                  </a:cubicBezTo>
                  <a:cubicBezTo>
                    <a:pt x="242" y="1638"/>
                    <a:pt x="1" y="2855"/>
                    <a:pt x="439" y="3914"/>
                  </a:cubicBezTo>
                  <a:cubicBezTo>
                    <a:pt x="876" y="4971"/>
                    <a:pt x="1909" y="5663"/>
                    <a:pt x="3053" y="5663"/>
                  </a:cubicBezTo>
                  <a:cubicBezTo>
                    <a:pt x="4617" y="5660"/>
                    <a:pt x="5883" y="4394"/>
                    <a:pt x="5886" y="2830"/>
                  </a:cubicBezTo>
                  <a:cubicBezTo>
                    <a:pt x="5886" y="1686"/>
                    <a:pt x="5194" y="653"/>
                    <a:pt x="4137" y="216"/>
                  </a:cubicBezTo>
                  <a:cubicBezTo>
                    <a:pt x="3786" y="70"/>
                    <a:pt x="3418" y="0"/>
                    <a:pt x="3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5" name="Google Shape;5125;p41"/>
          <p:cNvSpPr/>
          <p:nvPr userDrawn="1"/>
        </p:nvSpPr>
        <p:spPr>
          <a:xfrm>
            <a:off x="972415" y="4837127"/>
            <a:ext cx="435713" cy="419100"/>
          </a:xfrm>
          <a:custGeom>
            <a:avLst/>
            <a:gdLst/>
            <a:ahLst/>
            <a:cxnLst/>
            <a:rect l="l" t="t" r="r" b="b"/>
            <a:pathLst>
              <a:path w="20089" h="19323" extrusionOk="0">
                <a:moveTo>
                  <a:pt x="4477" y="1134"/>
                </a:moveTo>
                <a:cubicBezTo>
                  <a:pt x="4624" y="1134"/>
                  <a:pt x="4765" y="1194"/>
                  <a:pt x="4868" y="1300"/>
                </a:cubicBezTo>
                <a:lnTo>
                  <a:pt x="7268" y="3694"/>
                </a:lnTo>
                <a:cubicBezTo>
                  <a:pt x="7489" y="3915"/>
                  <a:pt x="7489" y="4271"/>
                  <a:pt x="7268" y="4494"/>
                </a:cubicBezTo>
                <a:lnTo>
                  <a:pt x="6870" y="4893"/>
                </a:lnTo>
                <a:lnTo>
                  <a:pt x="3669" y="1692"/>
                </a:lnTo>
                <a:lnTo>
                  <a:pt x="4068" y="1300"/>
                </a:lnTo>
                <a:cubicBezTo>
                  <a:pt x="4173" y="1191"/>
                  <a:pt x="4315" y="1134"/>
                  <a:pt x="4466" y="1134"/>
                </a:cubicBezTo>
                <a:cubicBezTo>
                  <a:pt x="4470" y="1134"/>
                  <a:pt x="4473" y="1134"/>
                  <a:pt x="4477" y="1134"/>
                </a:cubicBezTo>
                <a:close/>
                <a:moveTo>
                  <a:pt x="15822" y="12484"/>
                </a:moveTo>
                <a:cubicBezTo>
                  <a:pt x="15973" y="12484"/>
                  <a:pt x="16118" y="12544"/>
                  <a:pt x="16224" y="12650"/>
                </a:cubicBezTo>
                <a:lnTo>
                  <a:pt x="18624" y="15053"/>
                </a:lnTo>
                <a:cubicBezTo>
                  <a:pt x="18845" y="15274"/>
                  <a:pt x="18845" y="15633"/>
                  <a:pt x="18624" y="15854"/>
                </a:cubicBezTo>
                <a:lnTo>
                  <a:pt x="18226" y="16255"/>
                </a:lnTo>
                <a:lnTo>
                  <a:pt x="15022" y="13051"/>
                </a:lnTo>
                <a:lnTo>
                  <a:pt x="15421" y="12650"/>
                </a:lnTo>
                <a:cubicBezTo>
                  <a:pt x="15526" y="12544"/>
                  <a:pt x="15671" y="12484"/>
                  <a:pt x="15822" y="12484"/>
                </a:cubicBezTo>
                <a:close/>
                <a:moveTo>
                  <a:pt x="2881" y="2508"/>
                </a:moveTo>
                <a:lnTo>
                  <a:pt x="6073" y="5699"/>
                </a:lnTo>
                <a:cubicBezTo>
                  <a:pt x="5227" y="6656"/>
                  <a:pt x="5275" y="8103"/>
                  <a:pt x="6175" y="9005"/>
                </a:cubicBezTo>
                <a:lnTo>
                  <a:pt x="10910" y="13743"/>
                </a:lnTo>
                <a:cubicBezTo>
                  <a:pt x="11379" y="14214"/>
                  <a:pt x="11998" y="14451"/>
                  <a:pt x="12618" y="14451"/>
                </a:cubicBezTo>
                <a:cubicBezTo>
                  <a:pt x="13188" y="14451"/>
                  <a:pt x="13758" y="14252"/>
                  <a:pt x="14216" y="13849"/>
                </a:cubicBezTo>
                <a:lnTo>
                  <a:pt x="17408" y="17040"/>
                </a:lnTo>
                <a:cubicBezTo>
                  <a:pt x="16480" y="17810"/>
                  <a:pt x="15350" y="18190"/>
                  <a:pt x="14222" y="18190"/>
                </a:cubicBezTo>
                <a:cubicBezTo>
                  <a:pt x="12939" y="18190"/>
                  <a:pt x="11660" y="17697"/>
                  <a:pt x="10689" y="16726"/>
                </a:cubicBezTo>
                <a:lnTo>
                  <a:pt x="10692" y="16726"/>
                </a:lnTo>
                <a:lnTo>
                  <a:pt x="3192" y="9226"/>
                </a:lnTo>
                <a:cubicBezTo>
                  <a:pt x="1371" y="7402"/>
                  <a:pt x="1235" y="4491"/>
                  <a:pt x="2881" y="2508"/>
                </a:cubicBezTo>
                <a:close/>
                <a:moveTo>
                  <a:pt x="4468" y="1"/>
                </a:moveTo>
                <a:cubicBezTo>
                  <a:pt x="4034" y="1"/>
                  <a:pt x="3600" y="166"/>
                  <a:pt x="3267" y="497"/>
                </a:cubicBezTo>
                <a:lnTo>
                  <a:pt x="2473" y="1285"/>
                </a:lnTo>
                <a:lnTo>
                  <a:pt x="2464" y="1294"/>
                </a:lnTo>
                <a:lnTo>
                  <a:pt x="2458" y="1300"/>
                </a:lnTo>
                <a:lnTo>
                  <a:pt x="2392" y="1366"/>
                </a:lnTo>
                <a:cubicBezTo>
                  <a:pt x="0" y="3758"/>
                  <a:pt x="0" y="7635"/>
                  <a:pt x="2392" y="10026"/>
                </a:cubicBezTo>
                <a:lnTo>
                  <a:pt x="9889" y="17529"/>
                </a:lnTo>
                <a:cubicBezTo>
                  <a:pt x="11086" y="18725"/>
                  <a:pt x="12654" y="19323"/>
                  <a:pt x="14222" y="19323"/>
                </a:cubicBezTo>
                <a:cubicBezTo>
                  <a:pt x="15789" y="19323"/>
                  <a:pt x="17356" y="18725"/>
                  <a:pt x="18552" y="17529"/>
                </a:cubicBezTo>
                <a:lnTo>
                  <a:pt x="18624" y="17457"/>
                </a:lnTo>
                <a:lnTo>
                  <a:pt x="19425" y="16657"/>
                </a:lnTo>
                <a:cubicBezTo>
                  <a:pt x="20089" y="15992"/>
                  <a:pt x="20089" y="14917"/>
                  <a:pt x="19425" y="14253"/>
                </a:cubicBezTo>
                <a:lnTo>
                  <a:pt x="17024" y="11850"/>
                </a:lnTo>
                <a:cubicBezTo>
                  <a:pt x="16692" y="11518"/>
                  <a:pt x="16257" y="11352"/>
                  <a:pt x="15822" y="11352"/>
                </a:cubicBezTo>
                <a:cubicBezTo>
                  <a:pt x="15388" y="11352"/>
                  <a:pt x="14953" y="11518"/>
                  <a:pt x="14621" y="11850"/>
                </a:cubicBezTo>
                <a:lnTo>
                  <a:pt x="13820" y="12650"/>
                </a:lnTo>
                <a:lnTo>
                  <a:pt x="13531" y="12943"/>
                </a:lnTo>
                <a:cubicBezTo>
                  <a:pt x="13278" y="13193"/>
                  <a:pt x="12949" y="13319"/>
                  <a:pt x="12620" y="13319"/>
                </a:cubicBezTo>
                <a:cubicBezTo>
                  <a:pt x="12291" y="13319"/>
                  <a:pt x="11962" y="13193"/>
                  <a:pt x="11710" y="12943"/>
                </a:cubicBezTo>
                <a:lnTo>
                  <a:pt x="6978" y="8205"/>
                </a:lnTo>
                <a:cubicBezTo>
                  <a:pt x="6474" y="7704"/>
                  <a:pt x="6474" y="6889"/>
                  <a:pt x="6978" y="6385"/>
                </a:cubicBezTo>
                <a:lnTo>
                  <a:pt x="7268" y="6095"/>
                </a:lnTo>
                <a:lnTo>
                  <a:pt x="8068" y="5294"/>
                </a:lnTo>
                <a:cubicBezTo>
                  <a:pt x="8733" y="4630"/>
                  <a:pt x="8733" y="3555"/>
                  <a:pt x="8068" y="2891"/>
                </a:cubicBezTo>
                <a:lnTo>
                  <a:pt x="5668" y="497"/>
                </a:lnTo>
                <a:cubicBezTo>
                  <a:pt x="5336" y="166"/>
                  <a:pt x="4902" y="1"/>
                  <a:pt x="4468" y="1"/>
                </a:cubicBezTo>
                <a:close/>
              </a:path>
            </a:pathLst>
          </a:custGeom>
          <a:solidFill>
            <a:srgbClr val="0080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435D7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Google Shape;5138;p41"/>
          <p:cNvSpPr/>
          <p:nvPr userDrawn="1"/>
        </p:nvSpPr>
        <p:spPr>
          <a:xfrm>
            <a:off x="980677" y="4261393"/>
            <a:ext cx="419188" cy="419101"/>
          </a:xfrm>
          <a:custGeom>
            <a:avLst/>
            <a:gdLst/>
            <a:ahLst/>
            <a:cxnLst/>
            <a:rect l="l" t="t" r="r" b="b"/>
            <a:pathLst>
              <a:path w="19329" h="19325" extrusionOk="0">
                <a:moveTo>
                  <a:pt x="9062" y="1229"/>
                </a:moveTo>
                <a:lnTo>
                  <a:pt x="9062" y="4539"/>
                </a:lnTo>
                <a:cubicBezTo>
                  <a:pt x="8470" y="4557"/>
                  <a:pt x="7885" y="4602"/>
                  <a:pt x="7311" y="4674"/>
                </a:cubicBezTo>
                <a:cubicBezTo>
                  <a:pt x="7223" y="4339"/>
                  <a:pt x="7036" y="4037"/>
                  <a:pt x="6773" y="3811"/>
                </a:cubicBezTo>
                <a:cubicBezTo>
                  <a:pt x="7392" y="2428"/>
                  <a:pt x="8211" y="1513"/>
                  <a:pt x="9062" y="1229"/>
                </a:cubicBezTo>
                <a:close/>
                <a:moveTo>
                  <a:pt x="10194" y="1226"/>
                </a:moveTo>
                <a:cubicBezTo>
                  <a:pt x="11278" y="1586"/>
                  <a:pt x="12272" y="2944"/>
                  <a:pt x="12912" y="4835"/>
                </a:cubicBezTo>
                <a:cubicBezTo>
                  <a:pt x="12015" y="4662"/>
                  <a:pt x="11106" y="4566"/>
                  <a:pt x="10194" y="4539"/>
                </a:cubicBezTo>
                <a:lnTo>
                  <a:pt x="10194" y="1226"/>
                </a:lnTo>
                <a:close/>
                <a:moveTo>
                  <a:pt x="5665" y="4530"/>
                </a:moveTo>
                <a:cubicBezTo>
                  <a:pt x="6170" y="4530"/>
                  <a:pt x="6423" y="5139"/>
                  <a:pt x="6067" y="5496"/>
                </a:cubicBezTo>
                <a:cubicBezTo>
                  <a:pt x="5950" y="5611"/>
                  <a:pt x="5808" y="5663"/>
                  <a:pt x="5669" y="5663"/>
                </a:cubicBezTo>
                <a:cubicBezTo>
                  <a:pt x="5378" y="5663"/>
                  <a:pt x="5101" y="5438"/>
                  <a:pt x="5101" y="5097"/>
                </a:cubicBezTo>
                <a:cubicBezTo>
                  <a:pt x="5101" y="4783"/>
                  <a:pt x="5351" y="4530"/>
                  <a:pt x="5665" y="4530"/>
                </a:cubicBezTo>
                <a:close/>
                <a:moveTo>
                  <a:pt x="6743" y="1643"/>
                </a:moveTo>
                <a:cubicBezTo>
                  <a:pt x="6363" y="2129"/>
                  <a:pt x="6019" y="2718"/>
                  <a:pt x="5717" y="3397"/>
                </a:cubicBezTo>
                <a:lnTo>
                  <a:pt x="5665" y="3397"/>
                </a:lnTo>
                <a:cubicBezTo>
                  <a:pt x="4578" y="3397"/>
                  <a:pt x="3769" y="4406"/>
                  <a:pt x="4008" y="5469"/>
                </a:cubicBezTo>
                <a:cubicBezTo>
                  <a:pt x="3075" y="5822"/>
                  <a:pt x="2277" y="6266"/>
                  <a:pt x="1646" y="6773"/>
                </a:cubicBezTo>
                <a:cubicBezTo>
                  <a:pt x="2507" y="4394"/>
                  <a:pt x="4373" y="2516"/>
                  <a:pt x="6743" y="1643"/>
                </a:cubicBezTo>
                <a:close/>
                <a:moveTo>
                  <a:pt x="12510" y="1631"/>
                </a:moveTo>
                <a:lnTo>
                  <a:pt x="12510" y="1631"/>
                </a:lnTo>
                <a:cubicBezTo>
                  <a:pt x="14926" y="2500"/>
                  <a:pt x="16828" y="4403"/>
                  <a:pt x="17698" y="6818"/>
                </a:cubicBezTo>
                <a:cubicBezTo>
                  <a:pt x="17269" y="6483"/>
                  <a:pt x="16810" y="6196"/>
                  <a:pt x="16327" y="5955"/>
                </a:cubicBezTo>
                <a:cubicBezTo>
                  <a:pt x="15645" y="5614"/>
                  <a:pt x="14932" y="5342"/>
                  <a:pt x="14195" y="5136"/>
                </a:cubicBezTo>
                <a:cubicBezTo>
                  <a:pt x="13933" y="4203"/>
                  <a:pt x="13585" y="3349"/>
                  <a:pt x="13169" y="2612"/>
                </a:cubicBezTo>
                <a:cubicBezTo>
                  <a:pt x="12975" y="2268"/>
                  <a:pt x="12755" y="1942"/>
                  <a:pt x="12510" y="1631"/>
                </a:cubicBezTo>
                <a:close/>
                <a:moveTo>
                  <a:pt x="4636" y="6444"/>
                </a:moveTo>
                <a:cubicBezTo>
                  <a:pt x="4684" y="6483"/>
                  <a:pt x="4738" y="6519"/>
                  <a:pt x="4793" y="6553"/>
                </a:cubicBezTo>
                <a:cubicBezTo>
                  <a:pt x="4651" y="7407"/>
                  <a:pt x="4566" y="8268"/>
                  <a:pt x="4542" y="9134"/>
                </a:cubicBezTo>
                <a:lnTo>
                  <a:pt x="1230" y="9134"/>
                </a:lnTo>
                <a:cubicBezTo>
                  <a:pt x="1568" y="8083"/>
                  <a:pt x="2821" y="7081"/>
                  <a:pt x="4636" y="6444"/>
                </a:cubicBezTo>
                <a:close/>
                <a:moveTo>
                  <a:pt x="9062" y="5674"/>
                </a:moveTo>
                <a:lnTo>
                  <a:pt x="9062" y="9134"/>
                </a:lnTo>
                <a:lnTo>
                  <a:pt x="5674" y="9134"/>
                </a:lnTo>
                <a:cubicBezTo>
                  <a:pt x="5698" y="8343"/>
                  <a:pt x="5774" y="7558"/>
                  <a:pt x="5904" y="6776"/>
                </a:cubicBezTo>
                <a:lnTo>
                  <a:pt x="5904" y="6779"/>
                </a:lnTo>
                <a:cubicBezTo>
                  <a:pt x="6462" y="6698"/>
                  <a:pt x="6949" y="6344"/>
                  <a:pt x="7196" y="5834"/>
                </a:cubicBezTo>
                <a:cubicBezTo>
                  <a:pt x="7815" y="5746"/>
                  <a:pt x="8437" y="5692"/>
                  <a:pt x="9062" y="5674"/>
                </a:cubicBezTo>
                <a:close/>
                <a:moveTo>
                  <a:pt x="10194" y="5671"/>
                </a:moveTo>
                <a:cubicBezTo>
                  <a:pt x="11227" y="5701"/>
                  <a:pt x="12257" y="5834"/>
                  <a:pt x="13265" y="6063"/>
                </a:cubicBezTo>
                <a:cubicBezTo>
                  <a:pt x="13422" y="6743"/>
                  <a:pt x="13534" y="7431"/>
                  <a:pt x="13597" y="8126"/>
                </a:cubicBezTo>
                <a:cubicBezTo>
                  <a:pt x="13144" y="8310"/>
                  <a:pt x="12794" y="8675"/>
                  <a:pt x="12631" y="9134"/>
                </a:cubicBezTo>
                <a:lnTo>
                  <a:pt x="10194" y="9134"/>
                </a:lnTo>
                <a:lnTo>
                  <a:pt x="10194" y="5671"/>
                </a:lnTo>
                <a:close/>
                <a:moveTo>
                  <a:pt x="14497" y="6417"/>
                </a:moveTo>
                <a:cubicBezTo>
                  <a:pt x="14950" y="6571"/>
                  <a:pt x="15391" y="6752"/>
                  <a:pt x="15817" y="6966"/>
                </a:cubicBezTo>
                <a:cubicBezTo>
                  <a:pt x="17037" y="7585"/>
                  <a:pt x="17837" y="8352"/>
                  <a:pt x="18099" y="9137"/>
                </a:cubicBezTo>
                <a:lnTo>
                  <a:pt x="15835" y="9134"/>
                </a:lnTo>
                <a:cubicBezTo>
                  <a:pt x="15654" y="8627"/>
                  <a:pt x="15243" y="8234"/>
                  <a:pt x="14730" y="8077"/>
                </a:cubicBezTo>
                <a:cubicBezTo>
                  <a:pt x="14678" y="7519"/>
                  <a:pt x="14603" y="6966"/>
                  <a:pt x="14497" y="6417"/>
                </a:cubicBezTo>
                <a:close/>
                <a:moveTo>
                  <a:pt x="14241" y="9137"/>
                </a:moveTo>
                <a:cubicBezTo>
                  <a:pt x="14555" y="9137"/>
                  <a:pt x="14808" y="9391"/>
                  <a:pt x="14808" y="9702"/>
                </a:cubicBezTo>
                <a:cubicBezTo>
                  <a:pt x="14808" y="10016"/>
                  <a:pt x="14555" y="10270"/>
                  <a:pt x="14241" y="10270"/>
                </a:cubicBezTo>
                <a:lnTo>
                  <a:pt x="14241" y="10267"/>
                </a:lnTo>
                <a:lnTo>
                  <a:pt x="14204" y="10267"/>
                </a:lnTo>
                <a:cubicBezTo>
                  <a:pt x="13902" y="10251"/>
                  <a:pt x="13667" y="10004"/>
                  <a:pt x="13667" y="9702"/>
                </a:cubicBezTo>
                <a:cubicBezTo>
                  <a:pt x="13667" y="9403"/>
                  <a:pt x="13899" y="9155"/>
                  <a:pt x="14195" y="9137"/>
                </a:cubicBezTo>
                <a:close/>
                <a:moveTo>
                  <a:pt x="18099" y="10270"/>
                </a:moveTo>
                <a:cubicBezTo>
                  <a:pt x="17861" y="10967"/>
                  <a:pt x="17194" y="11643"/>
                  <a:pt x="16161" y="12217"/>
                </a:cubicBezTo>
                <a:cubicBezTo>
                  <a:pt x="15632" y="12504"/>
                  <a:pt x="15080" y="12742"/>
                  <a:pt x="14506" y="12930"/>
                </a:cubicBezTo>
                <a:cubicBezTo>
                  <a:pt x="14606" y="12407"/>
                  <a:pt x="14678" y="11873"/>
                  <a:pt x="14730" y="11323"/>
                </a:cubicBezTo>
                <a:lnTo>
                  <a:pt x="14730" y="11326"/>
                </a:lnTo>
                <a:cubicBezTo>
                  <a:pt x="15243" y="11166"/>
                  <a:pt x="15654" y="10774"/>
                  <a:pt x="15835" y="10270"/>
                </a:cubicBezTo>
                <a:close/>
                <a:moveTo>
                  <a:pt x="4542" y="10267"/>
                </a:moveTo>
                <a:cubicBezTo>
                  <a:pt x="4566" y="11163"/>
                  <a:pt x="4660" y="12060"/>
                  <a:pt x="4820" y="12945"/>
                </a:cubicBezTo>
                <a:cubicBezTo>
                  <a:pt x="2927" y="12320"/>
                  <a:pt x="1583" y="11351"/>
                  <a:pt x="1230" y="10267"/>
                </a:cubicBezTo>
                <a:close/>
                <a:moveTo>
                  <a:pt x="9062" y="10267"/>
                </a:moveTo>
                <a:lnTo>
                  <a:pt x="9062" y="12628"/>
                </a:lnTo>
                <a:cubicBezTo>
                  <a:pt x="8603" y="12791"/>
                  <a:pt x="8238" y="13141"/>
                  <a:pt x="8054" y="13594"/>
                </a:cubicBezTo>
                <a:cubicBezTo>
                  <a:pt x="7377" y="13534"/>
                  <a:pt x="6707" y="13428"/>
                  <a:pt x="6046" y="13280"/>
                </a:cubicBezTo>
                <a:cubicBezTo>
                  <a:pt x="5828" y="12290"/>
                  <a:pt x="5702" y="11281"/>
                  <a:pt x="5674" y="10267"/>
                </a:cubicBezTo>
                <a:close/>
                <a:moveTo>
                  <a:pt x="12631" y="10267"/>
                </a:moveTo>
                <a:cubicBezTo>
                  <a:pt x="12794" y="10725"/>
                  <a:pt x="13144" y="11091"/>
                  <a:pt x="13597" y="11275"/>
                </a:cubicBezTo>
                <a:cubicBezTo>
                  <a:pt x="13534" y="11945"/>
                  <a:pt x="13431" y="12613"/>
                  <a:pt x="13280" y="13268"/>
                </a:cubicBezTo>
                <a:cubicBezTo>
                  <a:pt x="12595" y="13422"/>
                  <a:pt x="11900" y="13531"/>
                  <a:pt x="11203" y="13594"/>
                </a:cubicBezTo>
                <a:cubicBezTo>
                  <a:pt x="11019" y="13141"/>
                  <a:pt x="10653" y="12791"/>
                  <a:pt x="10194" y="12628"/>
                </a:cubicBezTo>
                <a:lnTo>
                  <a:pt x="10194" y="10267"/>
                </a:lnTo>
                <a:close/>
                <a:moveTo>
                  <a:pt x="9627" y="13678"/>
                </a:moveTo>
                <a:cubicBezTo>
                  <a:pt x="9923" y="13678"/>
                  <a:pt x="10170" y="13905"/>
                  <a:pt x="10191" y="14201"/>
                </a:cubicBezTo>
                <a:lnTo>
                  <a:pt x="10191" y="14231"/>
                </a:lnTo>
                <a:cubicBezTo>
                  <a:pt x="10191" y="14231"/>
                  <a:pt x="10191" y="14234"/>
                  <a:pt x="10191" y="14237"/>
                </a:cubicBezTo>
                <a:cubicBezTo>
                  <a:pt x="10188" y="14545"/>
                  <a:pt x="9938" y="14793"/>
                  <a:pt x="9630" y="14796"/>
                </a:cubicBezTo>
                <a:cubicBezTo>
                  <a:pt x="9319" y="14796"/>
                  <a:pt x="9065" y="14545"/>
                  <a:pt x="9062" y="14237"/>
                </a:cubicBezTo>
                <a:lnTo>
                  <a:pt x="9062" y="14231"/>
                </a:lnTo>
                <a:lnTo>
                  <a:pt x="9062" y="14201"/>
                </a:lnTo>
                <a:cubicBezTo>
                  <a:pt x="9083" y="13905"/>
                  <a:pt x="9331" y="13678"/>
                  <a:pt x="9627" y="13678"/>
                </a:cubicBezTo>
                <a:close/>
                <a:moveTo>
                  <a:pt x="1640" y="12579"/>
                </a:moveTo>
                <a:lnTo>
                  <a:pt x="1640" y="12579"/>
                </a:lnTo>
                <a:cubicBezTo>
                  <a:pt x="1936" y="12812"/>
                  <a:pt x="2250" y="13020"/>
                  <a:pt x="2579" y="13204"/>
                </a:cubicBezTo>
                <a:cubicBezTo>
                  <a:pt x="3313" y="13615"/>
                  <a:pt x="4168" y="13953"/>
                  <a:pt x="5110" y="14213"/>
                </a:cubicBezTo>
                <a:cubicBezTo>
                  <a:pt x="5496" y="15620"/>
                  <a:pt x="6061" y="16813"/>
                  <a:pt x="6752" y="17691"/>
                </a:cubicBezTo>
                <a:cubicBezTo>
                  <a:pt x="4373" y="16828"/>
                  <a:pt x="2501" y="14956"/>
                  <a:pt x="1640" y="12579"/>
                </a:cubicBezTo>
                <a:close/>
                <a:moveTo>
                  <a:pt x="17698" y="12555"/>
                </a:moveTo>
                <a:cubicBezTo>
                  <a:pt x="16837" y="14938"/>
                  <a:pt x="14932" y="16831"/>
                  <a:pt x="12535" y="17691"/>
                </a:cubicBezTo>
                <a:cubicBezTo>
                  <a:pt x="12770" y="17395"/>
                  <a:pt x="12981" y="17081"/>
                  <a:pt x="13169" y="16752"/>
                </a:cubicBezTo>
                <a:cubicBezTo>
                  <a:pt x="13594" y="16013"/>
                  <a:pt x="13945" y="15149"/>
                  <a:pt x="14213" y="14201"/>
                </a:cubicBezTo>
                <a:cubicBezTo>
                  <a:pt x="15140" y="13944"/>
                  <a:pt x="15986" y="13609"/>
                  <a:pt x="16713" y="13204"/>
                </a:cubicBezTo>
                <a:cubicBezTo>
                  <a:pt x="17058" y="13014"/>
                  <a:pt x="17387" y="12797"/>
                  <a:pt x="17698" y="12555"/>
                </a:cubicBezTo>
                <a:close/>
                <a:moveTo>
                  <a:pt x="6381" y="14503"/>
                </a:moveTo>
                <a:cubicBezTo>
                  <a:pt x="6906" y="14602"/>
                  <a:pt x="7450" y="14678"/>
                  <a:pt x="8005" y="14726"/>
                </a:cubicBezTo>
                <a:cubicBezTo>
                  <a:pt x="8162" y="15240"/>
                  <a:pt x="8555" y="15650"/>
                  <a:pt x="9062" y="15831"/>
                </a:cubicBezTo>
                <a:lnTo>
                  <a:pt x="9062" y="18096"/>
                </a:lnTo>
                <a:cubicBezTo>
                  <a:pt x="8286" y="17833"/>
                  <a:pt x="7531" y="17048"/>
                  <a:pt x="6933" y="15853"/>
                </a:cubicBezTo>
                <a:cubicBezTo>
                  <a:pt x="6716" y="15415"/>
                  <a:pt x="6532" y="14965"/>
                  <a:pt x="6381" y="14503"/>
                </a:cubicBezTo>
                <a:close/>
                <a:moveTo>
                  <a:pt x="12933" y="14497"/>
                </a:moveTo>
                <a:cubicBezTo>
                  <a:pt x="12740" y="15083"/>
                  <a:pt x="12486" y="15650"/>
                  <a:pt x="12184" y="16188"/>
                </a:cubicBezTo>
                <a:cubicBezTo>
                  <a:pt x="11595" y="17211"/>
                  <a:pt x="10904" y="17869"/>
                  <a:pt x="10194" y="18099"/>
                </a:cubicBezTo>
                <a:lnTo>
                  <a:pt x="10194" y="15831"/>
                </a:lnTo>
                <a:cubicBezTo>
                  <a:pt x="10702" y="15650"/>
                  <a:pt x="11094" y="15240"/>
                  <a:pt x="11251" y="14726"/>
                </a:cubicBezTo>
                <a:cubicBezTo>
                  <a:pt x="11828" y="14675"/>
                  <a:pt x="12390" y="14596"/>
                  <a:pt x="12933" y="14497"/>
                </a:cubicBezTo>
                <a:close/>
                <a:moveTo>
                  <a:pt x="9630" y="0"/>
                </a:moveTo>
                <a:cubicBezTo>
                  <a:pt x="7063" y="0"/>
                  <a:pt x="4645" y="1015"/>
                  <a:pt x="2821" y="2860"/>
                </a:cubicBezTo>
                <a:cubicBezTo>
                  <a:pt x="1012" y="4678"/>
                  <a:pt x="1" y="7138"/>
                  <a:pt x="4" y="9702"/>
                </a:cubicBezTo>
                <a:cubicBezTo>
                  <a:pt x="4" y="15016"/>
                  <a:pt x="4313" y="19325"/>
                  <a:pt x="9630" y="19325"/>
                </a:cubicBezTo>
                <a:cubicBezTo>
                  <a:pt x="9634" y="19325"/>
                  <a:pt x="9637" y="19325"/>
                  <a:pt x="9641" y="19325"/>
                </a:cubicBezTo>
                <a:cubicBezTo>
                  <a:pt x="12198" y="19325"/>
                  <a:pt x="14654" y="18314"/>
                  <a:pt x="16469" y="16508"/>
                </a:cubicBezTo>
                <a:cubicBezTo>
                  <a:pt x="18314" y="14687"/>
                  <a:pt x="19328" y="12268"/>
                  <a:pt x="19328" y="9702"/>
                </a:cubicBezTo>
                <a:cubicBezTo>
                  <a:pt x="19328" y="8407"/>
                  <a:pt x="19069" y="7129"/>
                  <a:pt x="18558" y="5940"/>
                </a:cubicBezTo>
                <a:cubicBezTo>
                  <a:pt x="18066" y="4789"/>
                  <a:pt x="17360" y="3741"/>
                  <a:pt x="16472" y="2857"/>
                </a:cubicBezTo>
                <a:cubicBezTo>
                  <a:pt x="15587" y="1969"/>
                  <a:pt x="14539" y="1263"/>
                  <a:pt x="13389" y="770"/>
                </a:cubicBezTo>
                <a:cubicBezTo>
                  <a:pt x="12199" y="260"/>
                  <a:pt x="10922" y="0"/>
                  <a:pt x="9630" y="0"/>
                </a:cubicBezTo>
                <a:close/>
              </a:path>
            </a:pathLst>
          </a:custGeom>
          <a:solidFill>
            <a:srgbClr val="0080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435D7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Marcador de texto 3"/>
          <p:cNvSpPr>
            <a:spLocks noGrp="1"/>
          </p:cNvSpPr>
          <p:nvPr>
            <p:ph type="body" sz="quarter" idx="13" hasCustomPrompt="1"/>
          </p:nvPr>
        </p:nvSpPr>
        <p:spPr>
          <a:xfrm>
            <a:off x="8072394" y="4261394"/>
            <a:ext cx="3284537" cy="4191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s-MX" dirty="0" smtClean="0"/>
              <a:t>INDETECMX</a:t>
            </a:r>
            <a:endParaRPr lang="es-MX" dirty="0"/>
          </a:p>
        </p:txBody>
      </p:sp>
      <p:sp>
        <p:nvSpPr>
          <p:cNvPr id="18" name="Marcador de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8072394" y="4841143"/>
            <a:ext cx="3284537" cy="4191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</a:lstStyle>
          <a:p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INDETEC_mx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964" y="4618842"/>
            <a:ext cx="864430" cy="86369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94" y="4039093"/>
            <a:ext cx="863699" cy="86369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95" y="5198591"/>
            <a:ext cx="863699" cy="863699"/>
          </a:xfrm>
          <a:prstGeom prst="rect">
            <a:avLst/>
          </a:prstGeom>
        </p:spPr>
      </p:pic>
      <p:sp>
        <p:nvSpPr>
          <p:cNvPr id="25" name="Marcador de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8072394" y="5420891"/>
            <a:ext cx="3284537" cy="4191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</a:lstStyle>
          <a:p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Indetec_mx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52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1" y="2027208"/>
            <a:ext cx="12192000" cy="1768415"/>
          </a:xfrm>
          <a:prstGeom prst="rect">
            <a:avLst/>
          </a:prstGeom>
          <a:solidFill>
            <a:srgbClr val="4CB196"/>
          </a:solidFill>
          <a:ln>
            <a:solidFill>
              <a:srgbClr val="4CB1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CuadroTexto 3"/>
          <p:cNvSpPr txBox="1"/>
          <p:nvPr userDrawn="1"/>
        </p:nvSpPr>
        <p:spPr>
          <a:xfrm>
            <a:off x="2613803" y="6434359"/>
            <a:ext cx="6737231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Organismo 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del Sistema Nacional de Coordinación Fiscal</a:t>
            </a:r>
          </a:p>
        </p:txBody>
      </p:sp>
    </p:spTree>
    <p:extLst>
      <p:ext uri="{BB962C8B-B14F-4D97-AF65-F5344CB8AC3E}">
        <p14:creationId xmlns:p14="http://schemas.microsoft.com/office/powerpoint/2010/main" val="420555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081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23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fo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390766" y="6400800"/>
            <a:ext cx="519112" cy="267128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747C2-8F95-4877-A6E0-6C4C57FBA19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3BA28A45-36E1-4BE4-8AE6-39722FE236D8}"/>
              </a:ext>
            </a:extLst>
          </p:cNvPr>
          <p:cNvSpPr/>
          <p:nvPr userDrawn="1"/>
        </p:nvSpPr>
        <p:spPr>
          <a:xfrm>
            <a:off x="0" y="270413"/>
            <a:ext cx="4495800" cy="853475"/>
          </a:xfrm>
          <a:prstGeom prst="rect">
            <a:avLst/>
          </a:prstGeom>
          <a:solidFill>
            <a:srgbClr val="008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5671892" y="198566"/>
            <a:ext cx="6223782" cy="816561"/>
          </a:xfrm>
          <a:prstGeom prst="rect">
            <a:avLst/>
          </a:prstGeom>
        </p:spPr>
        <p:txBody>
          <a:bodyPr/>
          <a:lstStyle>
            <a:lvl1pPr>
              <a:defRPr sz="1800" b="0" i="0"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5678511" y="1121409"/>
            <a:ext cx="6227894" cy="7699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8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5678511" y="2044155"/>
            <a:ext cx="6227894" cy="7699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Marcador de texto 2"/>
          <p:cNvSpPr>
            <a:spLocks noGrp="1"/>
          </p:cNvSpPr>
          <p:nvPr>
            <p:ph type="body" sz="quarter" idx="15"/>
          </p:nvPr>
        </p:nvSpPr>
        <p:spPr>
          <a:xfrm>
            <a:off x="5678511" y="2981607"/>
            <a:ext cx="6227894" cy="7699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6" hasCustomPrompt="1"/>
          </p:nvPr>
        </p:nvSpPr>
        <p:spPr>
          <a:xfrm>
            <a:off x="487363" y="402999"/>
            <a:ext cx="378936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/>
            </a:lvl1pPr>
          </a:lstStyle>
          <a:p>
            <a:pPr algn="ctr"/>
            <a:r>
              <a:rPr lang="es-MX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  <a:endParaRPr lang="es-MX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4436878" y="233504"/>
            <a:ext cx="1184386" cy="74668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smtClean="0"/>
              <a:t>01.</a:t>
            </a:r>
            <a:endParaRPr lang="es-MX" dirty="0"/>
          </a:p>
        </p:txBody>
      </p:sp>
      <p:sp>
        <p:nvSpPr>
          <p:cNvPr id="17" name="Marcador de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4447609" y="1133022"/>
            <a:ext cx="1184386" cy="74668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smtClean="0"/>
              <a:t>02.</a:t>
            </a:r>
            <a:endParaRPr lang="es-MX" dirty="0"/>
          </a:p>
        </p:txBody>
      </p:sp>
      <p:sp>
        <p:nvSpPr>
          <p:cNvPr id="19" name="Marcador de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4447609" y="2056753"/>
            <a:ext cx="1184386" cy="74668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smtClean="0"/>
              <a:t>03.</a:t>
            </a:r>
            <a:endParaRPr lang="es-MX" dirty="0"/>
          </a:p>
        </p:txBody>
      </p:sp>
      <p:sp>
        <p:nvSpPr>
          <p:cNvPr id="20" name="Marcador de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4447609" y="2995310"/>
            <a:ext cx="1184386" cy="74668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smtClean="0"/>
              <a:t>04.</a:t>
            </a:r>
            <a:endParaRPr lang="es-MX" dirty="0"/>
          </a:p>
        </p:txBody>
      </p:sp>
      <p:sp>
        <p:nvSpPr>
          <p:cNvPr id="15" name="Marcador de texto 2"/>
          <p:cNvSpPr>
            <a:spLocks noGrp="1"/>
          </p:cNvSpPr>
          <p:nvPr>
            <p:ph type="body" sz="quarter" idx="25"/>
          </p:nvPr>
        </p:nvSpPr>
        <p:spPr>
          <a:xfrm>
            <a:off x="5667780" y="3943392"/>
            <a:ext cx="6227894" cy="7699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8" name="Marcador de texto 3"/>
          <p:cNvSpPr>
            <a:spLocks noGrp="1"/>
          </p:cNvSpPr>
          <p:nvPr>
            <p:ph type="body" sz="quarter" idx="26" hasCustomPrompt="1"/>
          </p:nvPr>
        </p:nvSpPr>
        <p:spPr>
          <a:xfrm>
            <a:off x="4436878" y="3957095"/>
            <a:ext cx="1184386" cy="74668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smtClean="0"/>
              <a:t>05.</a:t>
            </a:r>
            <a:endParaRPr lang="es-MX" dirty="0"/>
          </a:p>
        </p:txBody>
      </p:sp>
      <p:sp>
        <p:nvSpPr>
          <p:cNvPr id="21" name="Marcador de texto 2"/>
          <p:cNvSpPr>
            <a:spLocks noGrp="1"/>
          </p:cNvSpPr>
          <p:nvPr>
            <p:ph type="body" sz="quarter" idx="27"/>
          </p:nvPr>
        </p:nvSpPr>
        <p:spPr>
          <a:xfrm>
            <a:off x="5678511" y="4891456"/>
            <a:ext cx="6227894" cy="7699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Marcador de texto 3"/>
          <p:cNvSpPr>
            <a:spLocks noGrp="1"/>
          </p:cNvSpPr>
          <p:nvPr>
            <p:ph type="body" sz="quarter" idx="28" hasCustomPrompt="1"/>
          </p:nvPr>
        </p:nvSpPr>
        <p:spPr>
          <a:xfrm>
            <a:off x="4447609" y="4905159"/>
            <a:ext cx="1184386" cy="74668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smtClean="0"/>
              <a:t>06.</a:t>
            </a:r>
            <a:endParaRPr lang="es-MX" dirty="0"/>
          </a:p>
        </p:txBody>
      </p:sp>
      <p:sp>
        <p:nvSpPr>
          <p:cNvPr id="24" name="Marcador de texto 2"/>
          <p:cNvSpPr>
            <a:spLocks noGrp="1"/>
          </p:cNvSpPr>
          <p:nvPr>
            <p:ph type="body" sz="quarter" idx="29"/>
          </p:nvPr>
        </p:nvSpPr>
        <p:spPr>
          <a:xfrm>
            <a:off x="5678511" y="5819383"/>
            <a:ext cx="6227894" cy="7699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Marcador de texto 3"/>
          <p:cNvSpPr>
            <a:spLocks noGrp="1"/>
          </p:cNvSpPr>
          <p:nvPr>
            <p:ph type="body" sz="quarter" idx="30" hasCustomPrompt="1"/>
          </p:nvPr>
        </p:nvSpPr>
        <p:spPr>
          <a:xfrm>
            <a:off x="4447609" y="5833086"/>
            <a:ext cx="1184386" cy="74668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smtClean="0"/>
              <a:t>07.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99745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373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176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538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224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919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2394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671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2160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673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87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23782" cy="816561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388" y="5728685"/>
            <a:ext cx="589868" cy="717013"/>
          </a:xfrm>
          <a:prstGeom prst="rect">
            <a:avLst/>
          </a:prstGeom>
        </p:spPr>
      </p:pic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390766" y="6400800"/>
            <a:ext cx="519112" cy="267128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747C2-8F95-4877-A6E0-6C4C57FBA19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226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284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067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382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6915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0968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4531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5759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5789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3375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84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gris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7568418" y="365125"/>
            <a:ext cx="4623582" cy="8165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37230" y="464235"/>
            <a:ext cx="4137269" cy="618342"/>
          </a:xfrm>
          <a:prstGeom prst="rect">
            <a:avLst/>
          </a:prstGeom>
        </p:spPr>
        <p:txBody>
          <a:bodyPr anchor="ctr"/>
          <a:lstStyle>
            <a:lvl1pPr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388" y="5728685"/>
            <a:ext cx="589868" cy="717013"/>
          </a:xfrm>
          <a:prstGeom prst="rect">
            <a:avLst/>
          </a:prstGeom>
        </p:spPr>
      </p:pic>
      <p:sp>
        <p:nvSpPr>
          <p:cNvPr id="14" name="Marcador de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365125"/>
            <a:ext cx="6223782" cy="828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s-ES" dirty="0" smtClean="0"/>
              <a:t>Haga clic para modificar el estilo de título del patrón</a:t>
            </a: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390766" y="6400800"/>
            <a:ext cx="519112" cy="267128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747C2-8F95-4877-A6E0-6C4C57FBA19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913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502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3699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2871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1590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7551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1796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1403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647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36480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509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11677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742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1265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7027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7960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170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4130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897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6853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3636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15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69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600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5443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0333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6854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4251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0143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Marcador de título 1"/>
          <p:cNvSpPr>
            <a:spLocks noGrp="1"/>
          </p:cNvSpPr>
          <p:nvPr>
            <p:ph type="title"/>
          </p:nvPr>
        </p:nvSpPr>
        <p:spPr>
          <a:xfrm>
            <a:off x="838200" y="2054774"/>
            <a:ext cx="7559566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10" name="Subtítulo 2"/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7559566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054054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517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11"/>
          <p:cNvSpPr>
            <a:spLocks noChangeArrowheads="1"/>
          </p:cNvSpPr>
          <p:nvPr/>
        </p:nvSpPr>
        <p:spPr bwMode="auto">
          <a:xfrm>
            <a:off x="4754563" y="2871788"/>
            <a:ext cx="5788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MX" sz="3600" b="1" i="0" u="none" strike="noStrike" kern="1200" cap="none" spc="0" normalizeH="0" baseline="0" noProof="0" smtClean="0">
                <a:ln>
                  <a:noFill/>
                </a:ln>
                <a:solidFill>
                  <a:srgbClr val="184A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Gracias por su atención</a:t>
            </a:r>
            <a:endParaRPr kumimoji="0" lang="es-MX" altLang="es-MX" sz="3600" b="1" i="0" u="none" strike="noStrike" kern="1200" cap="none" spc="0" normalizeH="0" baseline="0" noProof="0" smtClean="0">
              <a:ln>
                <a:noFill/>
              </a:ln>
              <a:solidFill>
                <a:srgbClr val="184A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6044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sencilla 3"/>
          <p:cNvSpPr/>
          <p:nvPr/>
        </p:nvSpPr>
        <p:spPr>
          <a:xfrm>
            <a:off x="11120438" y="0"/>
            <a:ext cx="1071562" cy="946150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marL="0" indent="0" algn="ctr">
              <a:tabLst>
                <a:tab pos="0" algn="l"/>
              </a:tabLst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 dirty="0"/>
          </a:p>
        </p:txBody>
      </p:sp>
      <p:sp>
        <p:nvSpPr>
          <p:cNvPr id="5" name="Marcador de pie de pá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 b="0" dirty="0" smtClean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srgbClr val="F2F2F2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Instituto para el Desarrollo Técnico de las Haciendas Públicas</a:t>
            </a:r>
          </a:p>
        </p:txBody>
      </p:sp>
    </p:spTree>
    <p:extLst>
      <p:ext uri="{BB962C8B-B14F-4D97-AF65-F5344CB8AC3E}">
        <p14:creationId xmlns:p14="http://schemas.microsoft.com/office/powerpoint/2010/main" val="18084317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272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65D4B-FCCC-4E32-8956-94C16808D40A}" type="slidenum">
              <a:rPr kumimoji="0" lang="es-MX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srgbClr val="F2F2F2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Instituto para el Desarrollo Técnico de las Haciendas Públicas</a:t>
            </a:r>
          </a:p>
        </p:txBody>
      </p:sp>
    </p:spTree>
    <p:extLst>
      <p:ext uri="{BB962C8B-B14F-4D97-AF65-F5344CB8AC3E}">
        <p14:creationId xmlns:p14="http://schemas.microsoft.com/office/powerpoint/2010/main" val="3357702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8537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388" y="5728685"/>
            <a:ext cx="589868" cy="717013"/>
          </a:xfrm>
          <a:prstGeom prst="rect">
            <a:avLst/>
          </a:prstGeom>
        </p:spPr>
      </p:pic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390766" y="6400800"/>
            <a:ext cx="519112" cy="267128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747C2-8F95-4877-A6E0-6C4C57FBA19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30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sencilla 3"/>
          <p:cNvSpPr/>
          <p:nvPr/>
        </p:nvSpPr>
        <p:spPr>
          <a:xfrm>
            <a:off x="11120438" y="0"/>
            <a:ext cx="1071562" cy="946150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marL="0" indent="0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pie de página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srgbClr val="F2F2F2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Instituto para el Desarrollo Técnico de las Haciendas Públicas</a:t>
            </a:r>
          </a:p>
        </p:txBody>
      </p:sp>
      <p:sp>
        <p:nvSpPr>
          <p:cNvPr id="6" name="Marcador de número de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06C42-0655-4D78-8638-4588AE762B02}" type="slidenum">
              <a:rPr kumimoji="0" lang="es-MX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3149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592614" cy="411272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777654" y="1825625"/>
            <a:ext cx="3576145" cy="411272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C70C3D-0906-4EF0-B827-D95A0C9EC0BD}" type="slidenum">
              <a:rPr kumimoji="0" lang="es-MX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srgbClr val="F2F2F2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Instituto para el Desarrollo Técnico de las Haciendas Públicas</a:t>
            </a:r>
          </a:p>
        </p:txBody>
      </p:sp>
    </p:spTree>
    <p:extLst>
      <p:ext uri="{BB962C8B-B14F-4D97-AF65-F5344CB8AC3E}">
        <p14:creationId xmlns:p14="http://schemas.microsoft.com/office/powerpoint/2010/main" val="26296381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744129" cy="1325563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39009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390097" cy="344378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411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411717" cy="344378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BCA4B5-1F08-46C2-BFB0-E60683679670}" type="slidenum">
              <a:rPr kumimoji="0" lang="es-MX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srgbClr val="F2F2F2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Instituto para el Desarrollo Técnico de las Haciendas Públicas</a:t>
            </a:r>
          </a:p>
        </p:txBody>
      </p:sp>
    </p:spTree>
    <p:extLst>
      <p:ext uri="{BB962C8B-B14F-4D97-AF65-F5344CB8AC3E}">
        <p14:creationId xmlns:p14="http://schemas.microsoft.com/office/powerpoint/2010/main" val="20098635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número de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503D2-EF91-4EDC-BE44-D1188F98DB5B}" type="slidenum">
              <a:rPr kumimoji="0" lang="es-MX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srgbClr val="F2F2F2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Instituto para el Desarrollo Técnico de las Haciendas Públicas</a:t>
            </a:r>
          </a:p>
        </p:txBody>
      </p:sp>
    </p:spTree>
    <p:extLst>
      <p:ext uri="{BB962C8B-B14F-4D97-AF65-F5344CB8AC3E}">
        <p14:creationId xmlns:p14="http://schemas.microsoft.com/office/powerpoint/2010/main" val="15566868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E97DC-521E-48DA-BB5A-E204A0727555}" type="slidenum">
              <a:rPr kumimoji="0" lang="es-MX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srgbClr val="F2F2F2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Instituto para el Desarrollo Técnico de las Haciendas Públicas</a:t>
            </a:r>
          </a:p>
        </p:txBody>
      </p:sp>
    </p:spTree>
    <p:extLst>
      <p:ext uri="{BB962C8B-B14F-4D97-AF65-F5344CB8AC3E}">
        <p14:creationId xmlns:p14="http://schemas.microsoft.com/office/powerpoint/2010/main" val="37003727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marL="0" indent="0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2057399"/>
            <a:ext cx="6172200" cy="3891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802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3BE98-034F-4ACA-9793-934580F48856}" type="slidenum">
              <a:rPr kumimoji="0" lang="es-MX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srgbClr val="F2F2F2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Instituto para el Desarrollo Técnico de las Haciendas Públicas</a:t>
            </a:r>
          </a:p>
        </p:txBody>
      </p:sp>
    </p:spTree>
    <p:extLst>
      <p:ext uri="{BB962C8B-B14F-4D97-AF65-F5344CB8AC3E}">
        <p14:creationId xmlns:p14="http://schemas.microsoft.com/office/powerpoint/2010/main" val="25450407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marL="0" indent="0">
              <a:tabLst/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5989309" cy="54038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MX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F0529E-AD89-4A13-9E80-6E62839DFA75}" type="slidenum">
              <a:rPr kumimoji="0" lang="es-MX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srgbClr val="F2F2F2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Instituto para el Desarrollo Técnico de las Haciendas Públicas</a:t>
            </a:r>
          </a:p>
        </p:txBody>
      </p:sp>
    </p:spTree>
    <p:extLst>
      <p:ext uri="{BB962C8B-B14F-4D97-AF65-F5344CB8AC3E}">
        <p14:creationId xmlns:p14="http://schemas.microsoft.com/office/powerpoint/2010/main" val="1622312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da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014510" y="2686538"/>
            <a:ext cx="2162981" cy="3472192"/>
          </a:xfrm>
          <a:prstGeom prst="rect">
            <a:avLst/>
          </a:prstGeom>
          <a:gradFill flip="none" rotWithShape="1">
            <a:gsLst>
              <a:gs pos="69000">
                <a:srgbClr val="C8E1B7"/>
              </a:gs>
              <a:gs pos="100000">
                <a:schemeClr val="bg1">
                  <a:alpha val="0"/>
                </a:schemeClr>
              </a:gs>
              <a:gs pos="0">
                <a:schemeClr val="tx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55846" y="1409700"/>
            <a:ext cx="3680308" cy="2453538"/>
            <a:chOff x="4064749" y="1192972"/>
            <a:chExt cx="4062503" cy="2708336"/>
          </a:xfrm>
        </p:grpSpPr>
        <p:graphicFrame>
          <p:nvGraphicFramePr>
            <p:cNvPr id="12" name="Gráfico 11"/>
            <p:cNvGraphicFramePr/>
            <p:nvPr>
              <p:extLst/>
            </p:nvPr>
          </p:nvGraphicFramePr>
          <p:xfrm>
            <a:off x="4064749" y="1192972"/>
            <a:ext cx="4062503" cy="27083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Elipse 12"/>
            <p:cNvSpPr/>
            <p:nvPr/>
          </p:nvSpPr>
          <p:spPr>
            <a:xfrm>
              <a:off x="5302166" y="1753306"/>
              <a:ext cx="1587668" cy="15876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6" name="Rectángulo 1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057712" y="2695609"/>
            <a:ext cx="2173221" cy="3471990"/>
          </a:xfrm>
          <a:prstGeom prst="rect">
            <a:avLst/>
          </a:prstGeom>
          <a:gradFill flip="none" rotWithShape="1">
            <a:gsLst>
              <a:gs pos="64000">
                <a:srgbClr val="7E8C75"/>
              </a:gs>
              <a:gs pos="100000">
                <a:schemeClr val="bg1">
                  <a:alpha val="0"/>
                </a:schemeClr>
              </a:gs>
              <a:gs pos="0">
                <a:schemeClr val="tx2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7" name="Grupo 16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304169" y="1411170"/>
            <a:ext cx="3680307" cy="2453539"/>
            <a:chOff x="-20046" y="1192971"/>
            <a:chExt cx="4062503" cy="2708336"/>
          </a:xfrm>
        </p:grpSpPr>
        <p:sp>
          <p:nvSpPr>
            <p:cNvPr id="18" name="Elipse 17"/>
            <p:cNvSpPr/>
            <p:nvPr/>
          </p:nvSpPr>
          <p:spPr>
            <a:xfrm>
              <a:off x="1217371" y="1753306"/>
              <a:ext cx="1587668" cy="15876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aphicFrame>
          <p:nvGraphicFramePr>
            <p:cNvPr id="20" name="Gráfico 19"/>
            <p:cNvGraphicFramePr/>
            <p:nvPr>
              <p:extLst/>
            </p:nvPr>
          </p:nvGraphicFramePr>
          <p:xfrm>
            <a:off x="-20046" y="1192971"/>
            <a:ext cx="4062503" cy="27083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26" name="Rectángulo 2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57488" y="2699686"/>
            <a:ext cx="2180381" cy="3447372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7" name="Grupo 26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8207524" y="1409700"/>
            <a:ext cx="3680308" cy="2453538"/>
            <a:chOff x="8149543" y="1192972"/>
            <a:chExt cx="4062503" cy="2708336"/>
          </a:xfrm>
        </p:grpSpPr>
        <p:sp>
          <p:nvSpPr>
            <p:cNvPr id="28" name="Elipse 27"/>
            <p:cNvSpPr/>
            <p:nvPr/>
          </p:nvSpPr>
          <p:spPr>
            <a:xfrm>
              <a:off x="9386960" y="1753306"/>
              <a:ext cx="1587668" cy="15876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aphicFrame>
          <p:nvGraphicFramePr>
            <p:cNvPr id="30" name="Gráfico 29"/>
            <p:cNvGraphicFramePr/>
            <p:nvPr>
              <p:extLst/>
            </p:nvPr>
          </p:nvGraphicFramePr>
          <p:xfrm>
            <a:off x="8149543" y="1192972"/>
            <a:ext cx="4062503" cy="27083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1064171" y="4040488"/>
            <a:ext cx="2166762" cy="19654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 sz="1800">
                <a:latin typeface="+mn-lt"/>
              </a:defRPr>
            </a:lvl2pPr>
            <a:lvl3pPr marL="914400" indent="0">
              <a:buFontTx/>
              <a:buNone/>
              <a:defRPr sz="1600">
                <a:latin typeface="+mn-lt"/>
              </a:defRPr>
            </a:lvl3pPr>
            <a:lvl4pPr marL="1371600" indent="0">
              <a:buFontTx/>
              <a:buNone/>
              <a:defRPr sz="1400">
                <a:latin typeface="+mn-lt"/>
              </a:defRPr>
            </a:lvl4pPr>
            <a:lvl5pPr marL="1828800" indent="0">
              <a:buFontTx/>
              <a:buNone/>
              <a:defRPr sz="1400">
                <a:latin typeface="+mn-lt"/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5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5006557" y="4040488"/>
            <a:ext cx="2166762" cy="19654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457200" indent="0">
              <a:buFontTx/>
              <a:buNone/>
              <a:defRPr sz="1800">
                <a:latin typeface="+mn-lt"/>
              </a:defRPr>
            </a:lvl2pPr>
            <a:lvl3pPr marL="914400" indent="0">
              <a:buFontTx/>
              <a:buNone/>
              <a:defRPr sz="1600">
                <a:latin typeface="+mn-lt"/>
              </a:defRPr>
            </a:lvl3pPr>
            <a:lvl4pPr marL="1371600" indent="0">
              <a:buFontTx/>
              <a:buNone/>
              <a:defRPr sz="1400">
                <a:latin typeface="+mn-lt"/>
              </a:defRPr>
            </a:lvl4pPr>
            <a:lvl5pPr marL="1828800" indent="0">
              <a:buFontTx/>
              <a:buNone/>
              <a:defRPr sz="1400">
                <a:latin typeface="+mn-lt"/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6" name="Marcador de texto 2"/>
          <p:cNvSpPr>
            <a:spLocks noGrp="1"/>
          </p:cNvSpPr>
          <p:nvPr>
            <p:ph type="body" sz="quarter" idx="12"/>
          </p:nvPr>
        </p:nvSpPr>
        <p:spPr>
          <a:xfrm>
            <a:off x="8948943" y="4040488"/>
            <a:ext cx="2166762" cy="19654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457200" indent="0">
              <a:buFontTx/>
              <a:buNone/>
              <a:defRPr sz="1800">
                <a:latin typeface="+mn-lt"/>
              </a:defRPr>
            </a:lvl2pPr>
            <a:lvl3pPr marL="914400" indent="0">
              <a:buFontTx/>
              <a:buNone/>
              <a:defRPr sz="1600">
                <a:latin typeface="+mn-lt"/>
              </a:defRPr>
            </a:lvl3pPr>
            <a:lvl4pPr marL="1371600" indent="0">
              <a:buFontTx/>
              <a:buNone/>
              <a:defRPr sz="1400">
                <a:latin typeface="+mn-lt"/>
              </a:defRPr>
            </a:lvl4pPr>
            <a:lvl5pPr marL="1828800" indent="0">
              <a:buFontTx/>
              <a:buNone/>
              <a:defRPr sz="1400">
                <a:latin typeface="+mn-lt"/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13" hasCustomPrompt="1"/>
          </p:nvPr>
        </p:nvSpPr>
        <p:spPr>
          <a:xfrm>
            <a:off x="1230516" y="1023040"/>
            <a:ext cx="1782410" cy="3866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smtClean="0"/>
              <a:t>Título 1</a:t>
            </a:r>
            <a:endParaRPr lang="es-MX" dirty="0"/>
          </a:p>
        </p:txBody>
      </p:sp>
      <p:sp>
        <p:nvSpPr>
          <p:cNvPr id="41" name="Marcador de texto 39"/>
          <p:cNvSpPr>
            <a:spLocks noGrp="1"/>
          </p:cNvSpPr>
          <p:nvPr>
            <p:ph type="body" sz="quarter" idx="14" hasCustomPrompt="1"/>
          </p:nvPr>
        </p:nvSpPr>
        <p:spPr>
          <a:xfrm>
            <a:off x="5198733" y="1023040"/>
            <a:ext cx="1782410" cy="3866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smtClean="0"/>
              <a:t>Título 2</a:t>
            </a:r>
            <a:endParaRPr lang="es-MX" dirty="0"/>
          </a:p>
        </p:txBody>
      </p:sp>
      <p:sp>
        <p:nvSpPr>
          <p:cNvPr id="42" name="Marcador de texto 39"/>
          <p:cNvSpPr>
            <a:spLocks noGrp="1"/>
          </p:cNvSpPr>
          <p:nvPr>
            <p:ph type="body" sz="quarter" idx="15" hasCustomPrompt="1"/>
          </p:nvPr>
        </p:nvSpPr>
        <p:spPr>
          <a:xfrm>
            <a:off x="9156472" y="1023040"/>
            <a:ext cx="1782410" cy="3866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smtClean="0"/>
              <a:t>Título 3</a:t>
            </a:r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6"/>
          </p:nvPr>
        </p:nvSpPr>
        <p:spPr>
          <a:xfrm>
            <a:off x="1240994" y="296123"/>
            <a:ext cx="9697888" cy="5857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latin typeface="+mj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388" y="5728685"/>
            <a:ext cx="589868" cy="717013"/>
          </a:xfrm>
          <a:prstGeom prst="rect">
            <a:avLst/>
          </a:prstGeom>
        </p:spPr>
      </p:pic>
      <p:sp>
        <p:nvSpPr>
          <p:cNvPr id="23" name="Marcador de número de diapositiva 5"/>
          <p:cNvSpPr>
            <a:spLocks noGrp="1"/>
          </p:cNvSpPr>
          <p:nvPr>
            <p:ph type="sldNum" sz="quarter" idx="17"/>
          </p:nvPr>
        </p:nvSpPr>
        <p:spPr>
          <a:xfrm>
            <a:off x="11390766" y="6400800"/>
            <a:ext cx="519112" cy="267128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747C2-8F95-4877-A6E0-6C4C57FBA19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050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944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388" y="5728685"/>
            <a:ext cx="589868" cy="717013"/>
          </a:xfrm>
          <a:prstGeom prst="rect">
            <a:avLst/>
          </a:prstGeom>
        </p:spPr>
      </p:pic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390766" y="6400800"/>
            <a:ext cx="519112" cy="267128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747C2-8F95-4877-A6E0-6C4C57FBA19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398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8">
            <a:extLst>
              <a:ext uri="{FF2B5EF4-FFF2-40B4-BE49-F238E27FC236}">
                <a16:creationId xmlns:a16="http://schemas.microsoft.com/office/drawing/2014/main" id="{AA0E3CAB-2A66-4D14-ABB6-D7F1DF2B9B36}"/>
              </a:ext>
            </a:extLst>
          </p:cNvPr>
          <p:cNvGrpSpPr/>
          <p:nvPr userDrawn="1"/>
        </p:nvGrpSpPr>
        <p:grpSpPr>
          <a:xfrm rot="5400000">
            <a:off x="2822798" y="-2444567"/>
            <a:ext cx="6497780" cy="11747136"/>
            <a:chOff x="248564" y="193964"/>
            <a:chExt cx="5509049" cy="6497781"/>
          </a:xfrm>
        </p:grpSpPr>
        <p:cxnSp>
          <p:nvCxnSpPr>
            <p:cNvPr id="8" name="Straight Connector 20">
              <a:extLst>
                <a:ext uri="{FF2B5EF4-FFF2-40B4-BE49-F238E27FC236}">
                  <a16:creationId xmlns:a16="http://schemas.microsoft.com/office/drawing/2014/main" id="{4DCF74C9-339A-4051-AC1E-504C8401E996}"/>
                </a:ext>
              </a:extLst>
            </p:cNvPr>
            <p:cNvCxnSpPr/>
            <p:nvPr/>
          </p:nvCxnSpPr>
          <p:spPr>
            <a:xfrm>
              <a:off x="248564" y="193964"/>
              <a:ext cx="0" cy="6497781"/>
            </a:xfrm>
            <a:prstGeom prst="line">
              <a:avLst/>
            </a:prstGeom>
            <a:ln w="25400">
              <a:solidFill>
                <a:srgbClr val="008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1">
              <a:extLst>
                <a:ext uri="{FF2B5EF4-FFF2-40B4-BE49-F238E27FC236}">
                  <a16:creationId xmlns:a16="http://schemas.microsoft.com/office/drawing/2014/main" id="{F0B4B523-C0EA-4ABA-AE8D-094A4F07E38C}"/>
                </a:ext>
              </a:extLst>
            </p:cNvPr>
            <p:cNvCxnSpPr>
              <a:cxnSpLocks/>
            </p:cNvCxnSpPr>
            <p:nvPr/>
          </p:nvCxnSpPr>
          <p:spPr>
            <a:xfrm>
              <a:off x="248564" y="6691745"/>
              <a:ext cx="1790851" cy="0"/>
            </a:xfrm>
            <a:prstGeom prst="line">
              <a:avLst/>
            </a:prstGeom>
            <a:ln w="25400">
              <a:solidFill>
                <a:srgbClr val="008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22">
              <a:extLst>
                <a:ext uri="{FF2B5EF4-FFF2-40B4-BE49-F238E27FC236}">
                  <a16:creationId xmlns:a16="http://schemas.microsoft.com/office/drawing/2014/main" id="{BF1D4123-C297-4DAD-AC4C-C3DD3A93304D}"/>
                </a:ext>
              </a:extLst>
            </p:cNvPr>
            <p:cNvCxnSpPr/>
            <p:nvPr/>
          </p:nvCxnSpPr>
          <p:spPr>
            <a:xfrm>
              <a:off x="5757333" y="193964"/>
              <a:ext cx="0" cy="6497781"/>
            </a:xfrm>
            <a:prstGeom prst="line">
              <a:avLst/>
            </a:prstGeom>
            <a:ln w="25400">
              <a:solidFill>
                <a:srgbClr val="008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23">
              <a:extLst>
                <a:ext uri="{FF2B5EF4-FFF2-40B4-BE49-F238E27FC236}">
                  <a16:creationId xmlns:a16="http://schemas.microsoft.com/office/drawing/2014/main" id="{BACBEF3D-B5BF-4053-84BC-CFBD1724DC2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582143" y="5516274"/>
              <a:ext cx="0" cy="2350940"/>
            </a:xfrm>
            <a:prstGeom prst="line">
              <a:avLst/>
            </a:prstGeom>
            <a:ln w="25400">
              <a:solidFill>
                <a:srgbClr val="008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25">
              <a:extLst>
                <a:ext uri="{FF2B5EF4-FFF2-40B4-BE49-F238E27FC236}">
                  <a16:creationId xmlns:a16="http://schemas.microsoft.com/office/drawing/2014/main" id="{C3D835FC-73BF-465C-B0E5-2A8C02D9CCEE}"/>
                </a:ext>
              </a:extLst>
            </p:cNvPr>
            <p:cNvCxnSpPr>
              <a:cxnSpLocks/>
            </p:cNvCxnSpPr>
            <p:nvPr/>
          </p:nvCxnSpPr>
          <p:spPr>
            <a:xfrm>
              <a:off x="248564" y="193964"/>
              <a:ext cx="1790851" cy="0"/>
            </a:xfrm>
            <a:prstGeom prst="line">
              <a:avLst/>
            </a:prstGeom>
            <a:ln w="25400">
              <a:solidFill>
                <a:srgbClr val="008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6">
              <a:extLst>
                <a:ext uri="{FF2B5EF4-FFF2-40B4-BE49-F238E27FC236}">
                  <a16:creationId xmlns:a16="http://schemas.microsoft.com/office/drawing/2014/main" id="{A4927D3E-62B5-4E37-B3A7-FB4CF0783E07}"/>
                </a:ext>
              </a:extLst>
            </p:cNvPr>
            <p:cNvCxnSpPr>
              <a:cxnSpLocks/>
            </p:cNvCxnSpPr>
            <p:nvPr/>
          </p:nvCxnSpPr>
          <p:spPr>
            <a:xfrm>
              <a:off x="3406671" y="193964"/>
              <a:ext cx="2350662" cy="0"/>
            </a:xfrm>
            <a:prstGeom prst="line">
              <a:avLst/>
            </a:prstGeom>
            <a:ln w="25400">
              <a:solidFill>
                <a:srgbClr val="008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73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9" r:id="rId18"/>
    <p:sldLayoutId id="2147483750" r:id="rId19"/>
    <p:sldLayoutId id="2147483751" r:id="rId20"/>
    <p:sldLayoutId id="2147483752" r:id="rId21"/>
    <p:sldLayoutId id="2147483753" r:id="rId22"/>
    <p:sldLayoutId id="2147483754" r:id="rId23"/>
    <p:sldLayoutId id="2147483755" r:id="rId24"/>
    <p:sldLayoutId id="2147483756" r:id="rId25"/>
    <p:sldLayoutId id="2147483757" r:id="rId26"/>
    <p:sldLayoutId id="2147483758" r:id="rId27"/>
    <p:sldLayoutId id="2147483759" r:id="rId28"/>
    <p:sldLayoutId id="2147483760" r:id="rId29"/>
    <p:sldLayoutId id="2147483761" r:id="rId30"/>
    <p:sldLayoutId id="2147483762" r:id="rId31"/>
    <p:sldLayoutId id="2147483763" r:id="rId32"/>
    <p:sldLayoutId id="2147483764" r:id="rId33"/>
    <p:sldLayoutId id="2147483765" r:id="rId34"/>
    <p:sldLayoutId id="2147483766" r:id="rId35"/>
    <p:sldLayoutId id="2147483767" r:id="rId36"/>
    <p:sldLayoutId id="2147483768" r:id="rId37"/>
    <p:sldLayoutId id="2147483769" r:id="rId38"/>
    <p:sldLayoutId id="2147483770" r:id="rId39"/>
    <p:sldLayoutId id="2147483771" r:id="rId40"/>
    <p:sldLayoutId id="2147483772" r:id="rId41"/>
    <p:sldLayoutId id="2147483773" r:id="rId42"/>
    <p:sldLayoutId id="2147483774" r:id="rId43"/>
    <p:sldLayoutId id="2147483775" r:id="rId44"/>
    <p:sldLayoutId id="2147483776" r:id="rId45"/>
    <p:sldLayoutId id="2147483777" r:id="rId46"/>
    <p:sldLayoutId id="2147483778" r:id="rId47"/>
    <p:sldLayoutId id="2147483779" r:id="rId48"/>
    <p:sldLayoutId id="2147483780" r:id="rId49"/>
    <p:sldLayoutId id="2147483781" r:id="rId50"/>
    <p:sldLayoutId id="2147483782" r:id="rId51"/>
    <p:sldLayoutId id="2147483783" r:id="rId52"/>
    <p:sldLayoutId id="2147483784" r:id="rId53"/>
    <p:sldLayoutId id="2147483785" r:id="rId54"/>
    <p:sldLayoutId id="2147483786" r:id="rId55"/>
    <p:sldLayoutId id="2147483787" r:id="rId56"/>
    <p:sldLayoutId id="2147483788" r:id="rId57"/>
    <p:sldLayoutId id="2147483789" r:id="rId58"/>
    <p:sldLayoutId id="2147483790" r:id="rId59"/>
    <p:sldLayoutId id="2147483791" r:id="rId60"/>
    <p:sldLayoutId id="2147483792" r:id="rId61"/>
    <p:sldLayoutId id="2147483793" r:id="rId62"/>
    <p:sldLayoutId id="2147483794" r:id="rId63"/>
    <p:sldLayoutId id="2147483795" r:id="rId64"/>
    <p:sldLayoutId id="2147483808" r:id="rId6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1377613" y="0"/>
            <a:ext cx="814387" cy="8731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6218238"/>
            <a:ext cx="12192000" cy="641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8" name="Marcador de título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23363" cy="8731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TÍTULO DEL PATRÓN</a:t>
            </a:r>
            <a:endParaRPr lang="es-MX" altLang="es-MX" smtClean="0"/>
          </a:p>
        </p:txBody>
      </p:sp>
      <p:sp>
        <p:nvSpPr>
          <p:cNvPr id="1029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Editar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  <a:endParaRPr lang="es-MX" altLang="es-MX" smtClean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353800" y="84138"/>
            <a:ext cx="838200" cy="673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29AAC-FB64-427D-97FC-55A0740F3075}" type="slidenum">
              <a:rPr kumimoji="0" lang="es-MX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31" name="Imagen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675" y="6369050"/>
            <a:ext cx="10334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arcador de pie de página 6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364038" cy="365125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srgbClr val="F2F2F2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Instituto para el Desarrollo Técnico de las Haciendas Públicas</a:t>
            </a:r>
          </a:p>
        </p:txBody>
      </p:sp>
    </p:spTree>
    <p:extLst>
      <p:ext uri="{BB962C8B-B14F-4D97-AF65-F5344CB8AC3E}">
        <p14:creationId xmlns:p14="http://schemas.microsoft.com/office/powerpoint/2010/main" val="180617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71437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marL="71437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2pPr>
      <a:lvl3pPr marL="71437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3pPr>
      <a:lvl4pPr marL="71437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4pPr>
      <a:lvl5pPr marL="71437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5pPr>
      <a:lvl6pPr marL="117157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6pPr>
      <a:lvl7pPr marL="162877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7pPr>
      <a:lvl8pPr marL="208597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8pPr>
      <a:lvl9pPr marL="254317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03129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03129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03129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03129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0312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ac.gob.mx/work/models/CONAC/normatividad/NOR_01_08_010.pdf" TargetMode="External"/><Relationship Id="rId2" Type="http://schemas.openxmlformats.org/officeDocument/2006/relationships/hyperlink" Target="https://www.conac.gob.mx/work/models/CONAC/normatividad/NOR_01_17_001.pdf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conac.gob.mx/work/models/CONAC/normatividad/NOR_01_08_008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microsoft.com/office/2007/relationships/hdphoto" Target="../media/hdphoto3.wdp"/><Relationship Id="rId7" Type="http://schemas.openxmlformats.org/officeDocument/2006/relationships/image" Target="../media/image3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4.xml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ac.gob.mx/work/models/CONAC/SEvAC/DirectorioEnlaces/oficio_nuevo_enlace.PDF" TargetMode="External"/><Relationship Id="rId2" Type="http://schemas.openxmlformats.org/officeDocument/2006/relationships/hyperlink" Target="mailto:sevac@hacienda.gob.mx" TargetMode="External"/><Relationship Id="rId1" Type="http://schemas.openxmlformats.org/officeDocument/2006/relationships/slideLayout" Target="../slideLayouts/slideLayout7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13.svg"/><Relationship Id="rId12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8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15.svg"/><Relationship Id="rId14" Type="http://schemas.openxmlformats.org/officeDocument/2006/relationships/image" Target="../media/image22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838200" y="2054225"/>
            <a:ext cx="7559675" cy="1325563"/>
          </a:xfrm>
        </p:spPr>
        <p:txBody>
          <a:bodyPr/>
          <a:lstStyle/>
          <a:p>
            <a:r>
              <a:rPr lang="es-MX" altLang="es-MX" dirty="0" smtClean="0"/>
              <a:t>SISTEMA DE EVALUACIONES DE LA ARMONIZACIÓN CONTABLE (SEVAC) </a:t>
            </a:r>
          </a:p>
        </p:txBody>
      </p:sp>
      <p:sp>
        <p:nvSpPr>
          <p:cNvPr id="8195" name="Subtítulo 2"/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7559675" cy="1655762"/>
          </a:xfrm>
        </p:spPr>
        <p:txBody>
          <a:bodyPr/>
          <a:lstStyle/>
          <a:p>
            <a:r>
              <a:rPr lang="es-MX" altLang="es-MX" dirty="0" smtClean="0"/>
              <a:t>SEGUNDO PERIODO 2024</a:t>
            </a:r>
          </a:p>
        </p:txBody>
      </p:sp>
    </p:spTree>
    <p:extLst>
      <p:ext uri="{BB962C8B-B14F-4D97-AF65-F5344CB8AC3E}">
        <p14:creationId xmlns:p14="http://schemas.microsoft.com/office/powerpoint/2010/main" val="286090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263765" y="228888"/>
          <a:ext cx="11623431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8501">
                  <a:extLst>
                    <a:ext uri="{9D8B030D-6E8A-4147-A177-3AD203B41FA5}">
                      <a16:colId xmlns:a16="http://schemas.microsoft.com/office/drawing/2014/main" val="188294283"/>
                    </a:ext>
                  </a:extLst>
                </a:gridCol>
                <a:gridCol w="9464930">
                  <a:extLst>
                    <a:ext uri="{9D8B030D-6E8A-4147-A177-3AD203B41FA5}">
                      <a16:colId xmlns:a16="http://schemas.microsoft.com/office/drawing/2014/main" val="4231515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MX" b="0" baseline="0" dirty="0" smtClean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  <a:p>
                      <a:pPr algn="ctr"/>
                      <a:endParaRPr lang="es-MX" b="0" baseline="0" dirty="0" smtClean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  <a:p>
                      <a:pPr algn="ctr"/>
                      <a:r>
                        <a:rPr lang="es-MX" b="0" baseline="0" dirty="0" smtClean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Documentos de </a:t>
                      </a:r>
                    </a:p>
                    <a:p>
                      <a:pPr algn="ctr"/>
                      <a:r>
                        <a:rPr lang="es-MX" b="0" baseline="0" dirty="0" smtClean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apoyo 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s-MX" b="0" baseline="0" dirty="0" smtClean="0">
                          <a:solidFill>
                            <a:srgbClr val="363231"/>
                          </a:solidFill>
                          <a:latin typeface="Consolas" panose="020B0609020204030204" pitchFamily="49" charset="0"/>
                        </a:rPr>
                        <a:t>Ley General de Contabilidad Gubernamental, artículos 16, 19 fracción IV, 40, 46, 47 y 48. 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es-MX" b="0" baseline="0" dirty="0" smtClean="0">
                          <a:solidFill>
                            <a:srgbClr val="363231"/>
                          </a:solidFill>
                          <a:latin typeface="Consolas" panose="020B0609020204030204" pitchFamily="49" charset="0"/>
                          <a:hlinkClick r:id="rId2"/>
                        </a:rPr>
                        <a:t>https://www.conac.gob.mx/work/models/CONAC/normatividad/NOR_01_17_001.pdf</a:t>
                      </a:r>
                      <a:r>
                        <a:rPr lang="es-MX" b="0" baseline="0" dirty="0" smtClean="0">
                          <a:solidFill>
                            <a:srgbClr val="36323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es-MX" b="0" baseline="0" dirty="0" smtClean="0">
                          <a:solidFill>
                            <a:srgbClr val="363231"/>
                          </a:solidFill>
                          <a:latin typeface="Consolas" panose="020B0609020204030204" pitchFamily="49" charset="0"/>
                        </a:rPr>
                        <a:t>MCG Capítulo VII de los Estados e Informes Contables, Presupuestarios, Programáticos y de los Indicadores de Postura Fiscal. 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es-MX" b="0" baseline="0" dirty="0" smtClean="0">
                          <a:solidFill>
                            <a:srgbClr val="363231"/>
                          </a:solidFill>
                          <a:latin typeface="Consolas" panose="020B0609020204030204" pitchFamily="49" charset="0"/>
                          <a:hlinkClick r:id="rId3"/>
                        </a:rPr>
                        <a:t>https://www.conac.gob.mx/work/models/CONAC/normatividad/NOR_01_08_010.pdf</a:t>
                      </a:r>
                      <a:r>
                        <a:rPr lang="es-MX" b="0" baseline="0" dirty="0" smtClean="0">
                          <a:solidFill>
                            <a:srgbClr val="363231"/>
                          </a:solidFill>
                          <a:latin typeface="Consolas" panose="020B0609020204030204" pitchFamily="49" charset="0"/>
                        </a:rPr>
                        <a:t> 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es-MX" b="0" baseline="0" dirty="0" smtClean="0">
                          <a:solidFill>
                            <a:srgbClr val="363231"/>
                          </a:solidFill>
                          <a:latin typeface="Consolas" panose="020B0609020204030204" pitchFamily="49" charset="0"/>
                        </a:rPr>
                        <a:t>Inciso I) Notas a los Estados Financieros.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es-MX" b="0" baseline="0" dirty="0" smtClean="0">
                          <a:solidFill>
                            <a:srgbClr val="363231"/>
                          </a:solidFill>
                          <a:latin typeface="Consolas" panose="020B0609020204030204" pitchFamily="49" charset="0"/>
                          <a:hlinkClick r:id="rId4"/>
                        </a:rPr>
                        <a:t>https://www.conac.gob.mx/work/models/CONAC/normatividad/NOR_01_08_008.pdf</a:t>
                      </a:r>
                      <a:r>
                        <a:rPr lang="es-MX" b="0" baseline="0" dirty="0" smtClean="0">
                          <a:solidFill>
                            <a:srgbClr val="363231"/>
                          </a:solidFill>
                          <a:latin typeface="Consolas" panose="020B0609020204030204" pitchFamily="49" charset="0"/>
                        </a:rPr>
                        <a:t>  </a:t>
                      </a:r>
                    </a:p>
                    <a:p>
                      <a:pPr marL="0" indent="0" algn="just">
                        <a:buNone/>
                      </a:pPr>
                      <a:endParaRPr lang="es-MX" b="0" baseline="0" dirty="0" smtClean="0">
                        <a:solidFill>
                          <a:srgbClr val="36323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381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66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-384415" y="121272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" name="Imagen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319" y="1610293"/>
            <a:ext cx="5898559" cy="4373648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1949824" y="1492624"/>
            <a:ext cx="712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>
                <a:solidFill>
                  <a:schemeClr val="bg1"/>
                </a:solidFill>
              </a:rPr>
              <a:t>A</a:t>
            </a:r>
            <a:endParaRPr lang="es-MX" sz="4400" dirty="0">
              <a:solidFill>
                <a:schemeClr val="bg1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4710953" y="2814918"/>
            <a:ext cx="712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1949824" y="4213413"/>
            <a:ext cx="712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4698125" y="5599220"/>
            <a:ext cx="712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Ponderación por REACTIVO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4490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echa derecha 14"/>
          <p:cNvSpPr/>
          <p:nvPr/>
        </p:nvSpPr>
        <p:spPr>
          <a:xfrm rot="5400000">
            <a:off x="9990431" y="3652744"/>
            <a:ext cx="685800" cy="506186"/>
          </a:xfrm>
          <a:prstGeom prst="rightArrow">
            <a:avLst/>
          </a:prstGeom>
          <a:solidFill>
            <a:srgbClr val="3177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Flecha derecha 7"/>
          <p:cNvSpPr/>
          <p:nvPr/>
        </p:nvSpPr>
        <p:spPr>
          <a:xfrm rot="5400000">
            <a:off x="1685948" y="3620411"/>
            <a:ext cx="685800" cy="506186"/>
          </a:xfrm>
          <a:prstGeom prst="rightArrow">
            <a:avLst/>
          </a:prstGeom>
          <a:solidFill>
            <a:srgbClr val="3177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Flecha derecha 11"/>
          <p:cNvSpPr/>
          <p:nvPr/>
        </p:nvSpPr>
        <p:spPr>
          <a:xfrm rot="5400000">
            <a:off x="5658420" y="3652744"/>
            <a:ext cx="685800" cy="506186"/>
          </a:xfrm>
          <a:prstGeom prst="rightArrow">
            <a:avLst/>
          </a:prstGeom>
          <a:solidFill>
            <a:srgbClr val="3177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092088" y="4248737"/>
            <a:ext cx="37872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0C7369"/>
                </a:solidFill>
                <a:cs typeface="Calibri Light" panose="020F0302020204030204" pitchFamily="34" charset="0"/>
              </a:rPr>
              <a:t>Registros Presupuestarios  </a:t>
            </a:r>
          </a:p>
          <a:p>
            <a:pPr algn="ctr"/>
            <a:endParaRPr lang="es-MX" sz="1400" dirty="0">
              <a:solidFill>
                <a:srgbClr val="0C7369"/>
              </a:solidFill>
              <a:cs typeface="Calibri Light" panose="020F0302020204030204" pitchFamily="34" charset="0"/>
            </a:endParaRPr>
          </a:p>
          <a:p>
            <a:r>
              <a:rPr lang="es-MX" sz="1400" dirty="0" smtClean="0">
                <a:solidFill>
                  <a:schemeClr val="tx1">
                    <a:lumMod val="75000"/>
                  </a:schemeClr>
                </a:solidFill>
                <a:cs typeface="Calibri Light" panose="020F0302020204030204" pitchFamily="34" charset="0"/>
              </a:rPr>
              <a:t>B.1 Clasificadores presupuestarios</a:t>
            </a:r>
          </a:p>
          <a:p>
            <a:r>
              <a:rPr lang="es-MX" sz="1400" dirty="0" smtClean="0">
                <a:solidFill>
                  <a:schemeClr val="tx1">
                    <a:lumMod val="75000"/>
                  </a:schemeClr>
                </a:solidFill>
                <a:cs typeface="Calibri Light" panose="020F0302020204030204" pitchFamily="34" charset="0"/>
              </a:rPr>
              <a:t>B.2 Registros presupuestarios </a:t>
            </a:r>
          </a:p>
          <a:p>
            <a:r>
              <a:rPr lang="es-MX" sz="1400" dirty="0" smtClean="0">
                <a:solidFill>
                  <a:schemeClr val="tx1">
                    <a:lumMod val="75000"/>
                  </a:schemeClr>
                </a:solidFill>
                <a:cs typeface="Calibri Light" panose="020F0302020204030204" pitchFamily="34" charset="0"/>
              </a:rPr>
              <a:t>B.3 Reportes presupuestarios </a:t>
            </a:r>
          </a:p>
          <a:p>
            <a:r>
              <a:rPr lang="es-MX" sz="1400" dirty="0" smtClean="0">
                <a:solidFill>
                  <a:schemeClr val="tx1">
                    <a:lumMod val="75000"/>
                  </a:schemeClr>
                </a:solidFill>
                <a:cs typeface="Calibri Light" panose="020F0302020204030204" pitchFamily="34" charset="0"/>
              </a:rPr>
              <a:t>B.4 Reportes programáticos </a:t>
            </a:r>
          </a:p>
          <a:p>
            <a:r>
              <a:rPr lang="es-MX" sz="1400" dirty="0" smtClean="0">
                <a:solidFill>
                  <a:schemeClr val="tx1">
                    <a:lumMod val="75000"/>
                  </a:schemeClr>
                </a:solidFill>
                <a:cs typeface="Calibri Light" panose="020F0302020204030204" pitchFamily="34" charset="0"/>
              </a:rPr>
              <a:t>B    Registros presupuestarios – Anexo 1 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MANUALES SEGUNDO PERIODO 2024 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4195" y="4248737"/>
            <a:ext cx="40493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0C7369"/>
                </a:solidFill>
                <a:cs typeface="Calibri Light" panose="020F0302020204030204" pitchFamily="34" charset="0"/>
              </a:rPr>
              <a:t>Registros Contables   </a:t>
            </a:r>
          </a:p>
          <a:p>
            <a:pPr algn="ctr"/>
            <a:endParaRPr lang="es-MX" sz="1400" dirty="0">
              <a:solidFill>
                <a:srgbClr val="0C7369"/>
              </a:solidFill>
              <a:cs typeface="Calibri Light" panose="020F0302020204030204" pitchFamily="34" charset="0"/>
            </a:endParaRPr>
          </a:p>
          <a:p>
            <a:r>
              <a:rPr lang="es-MX" sz="1400" dirty="0" smtClean="0">
                <a:solidFill>
                  <a:schemeClr val="tx1">
                    <a:lumMod val="75000"/>
                  </a:schemeClr>
                </a:solidFill>
                <a:cs typeface="Calibri Light" panose="020F0302020204030204" pitchFamily="34" charset="0"/>
              </a:rPr>
              <a:t>A.1 Instrumentos contables</a:t>
            </a:r>
          </a:p>
          <a:p>
            <a:r>
              <a:rPr lang="es-MX" sz="1400" dirty="0" smtClean="0">
                <a:solidFill>
                  <a:schemeClr val="tx1">
                    <a:lumMod val="75000"/>
                  </a:schemeClr>
                </a:solidFill>
                <a:cs typeface="Calibri Light" panose="020F0302020204030204" pitchFamily="34" charset="0"/>
              </a:rPr>
              <a:t>A.2 Registros contables </a:t>
            </a:r>
          </a:p>
          <a:p>
            <a:r>
              <a:rPr lang="es-MX" sz="1400" dirty="0" smtClean="0">
                <a:solidFill>
                  <a:schemeClr val="tx1">
                    <a:lumMod val="75000"/>
                  </a:schemeClr>
                </a:solidFill>
                <a:cs typeface="Calibri Light" panose="020F0302020204030204" pitchFamily="34" charset="0"/>
              </a:rPr>
              <a:t>A.3 Reportes contables </a:t>
            </a:r>
          </a:p>
          <a:p>
            <a:r>
              <a:rPr lang="es-MX" sz="1400" dirty="0" smtClean="0">
                <a:solidFill>
                  <a:schemeClr val="tx1">
                    <a:lumMod val="75000"/>
                  </a:schemeClr>
                </a:solidFill>
                <a:cs typeface="Calibri Light" panose="020F0302020204030204" pitchFamily="34" charset="0"/>
              </a:rPr>
              <a:t>A.   Registros Contables – Anexo 1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3" y="1185282"/>
            <a:ext cx="3330229" cy="257578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206" y="1185281"/>
            <a:ext cx="3330229" cy="2575783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8152126" y="4248737"/>
            <a:ext cx="40493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0C7369"/>
                </a:solidFill>
                <a:cs typeface="Calibri Light" panose="020F0302020204030204" pitchFamily="34" charset="0"/>
              </a:rPr>
              <a:t>Registros Administrativos    </a:t>
            </a:r>
          </a:p>
          <a:p>
            <a:pPr algn="ctr"/>
            <a:endParaRPr lang="es-MX" sz="1400" dirty="0">
              <a:solidFill>
                <a:srgbClr val="0C7369"/>
              </a:solidFill>
              <a:cs typeface="Calibri Light" panose="020F0302020204030204" pitchFamily="34" charset="0"/>
            </a:endParaRPr>
          </a:p>
          <a:p>
            <a:r>
              <a:rPr lang="es-MX" sz="1400" dirty="0" smtClean="0">
                <a:solidFill>
                  <a:schemeClr val="tx1">
                    <a:lumMod val="75000"/>
                  </a:schemeClr>
                </a:solidFill>
                <a:cs typeface="Calibri Light" panose="020F0302020204030204" pitchFamily="34" charset="0"/>
              </a:rPr>
              <a:t>C.1 Control de bienes y documentos soporte </a:t>
            </a:r>
          </a:p>
          <a:p>
            <a:r>
              <a:rPr lang="es-MX" sz="1400" dirty="0" smtClean="0">
                <a:solidFill>
                  <a:schemeClr val="tx1">
                    <a:lumMod val="75000"/>
                  </a:schemeClr>
                </a:solidFill>
                <a:cs typeface="Calibri Light" panose="020F0302020204030204" pitchFamily="34" charset="0"/>
              </a:rPr>
              <a:t>C.2 Recursos federales y pagos electrónicos </a:t>
            </a:r>
          </a:p>
          <a:p>
            <a:r>
              <a:rPr lang="es-MX" sz="1400" dirty="0" smtClean="0">
                <a:solidFill>
                  <a:schemeClr val="tx1">
                    <a:lumMod val="75000"/>
                  </a:schemeClr>
                </a:solidFill>
                <a:cs typeface="Calibri Light" panose="020F0302020204030204" pitchFamily="34" charset="0"/>
              </a:rPr>
              <a:t>C.   Registros administrativos – Anexo 1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4406" y="1185281"/>
            <a:ext cx="3337849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echa derecha 7"/>
          <p:cNvSpPr/>
          <p:nvPr/>
        </p:nvSpPr>
        <p:spPr>
          <a:xfrm rot="5400000">
            <a:off x="3234287" y="3649266"/>
            <a:ext cx="685800" cy="506186"/>
          </a:xfrm>
          <a:prstGeom prst="rightArrow">
            <a:avLst/>
          </a:prstGeom>
          <a:solidFill>
            <a:srgbClr val="3177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Flecha derecha 11"/>
          <p:cNvSpPr/>
          <p:nvPr/>
        </p:nvSpPr>
        <p:spPr>
          <a:xfrm rot="5400000">
            <a:off x="9043554" y="3652744"/>
            <a:ext cx="685800" cy="506186"/>
          </a:xfrm>
          <a:prstGeom prst="rightArrow">
            <a:avLst/>
          </a:prstGeom>
          <a:solidFill>
            <a:srgbClr val="3177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582794" y="4248737"/>
            <a:ext cx="33302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0C7369"/>
                </a:solidFill>
                <a:cs typeface="Calibri Light" panose="020F0302020204030204" pitchFamily="34" charset="0"/>
              </a:rPr>
              <a:t>Transparencia Título V </a:t>
            </a:r>
          </a:p>
          <a:p>
            <a:pPr algn="ctr"/>
            <a:endParaRPr lang="es-MX" sz="1400" dirty="0">
              <a:solidFill>
                <a:srgbClr val="0C7369"/>
              </a:solidFill>
              <a:cs typeface="Calibri Light" panose="020F0302020204030204" pitchFamily="34" charset="0"/>
            </a:endParaRPr>
          </a:p>
          <a:p>
            <a:r>
              <a:rPr lang="es-MX" sz="1400" dirty="0" smtClean="0">
                <a:solidFill>
                  <a:schemeClr val="tx1">
                    <a:lumMod val="75000"/>
                  </a:schemeClr>
                </a:solidFill>
                <a:cs typeface="Calibri Light" panose="020F0302020204030204" pitchFamily="34" charset="0"/>
              </a:rPr>
              <a:t>D.1 Publicar Título V</a:t>
            </a:r>
          </a:p>
          <a:p>
            <a:r>
              <a:rPr lang="es-MX" sz="1400" dirty="0" smtClean="0">
                <a:solidFill>
                  <a:schemeClr val="tx1">
                    <a:lumMod val="75000"/>
                  </a:schemeClr>
                </a:solidFill>
                <a:cs typeface="Calibri Light" panose="020F0302020204030204" pitchFamily="34" charset="0"/>
              </a:rPr>
              <a:t>D.5 Publicar otras obligaciones</a:t>
            </a:r>
          </a:p>
          <a:p>
            <a:r>
              <a:rPr lang="es-MX" sz="1400" dirty="0" smtClean="0">
                <a:solidFill>
                  <a:schemeClr val="tx1">
                    <a:lumMod val="75000"/>
                  </a:schemeClr>
                </a:solidFill>
                <a:cs typeface="Calibri Light" panose="020F0302020204030204" pitchFamily="34" charset="0"/>
              </a:rPr>
              <a:t>D. Transparencia Título V-Anexo 1</a:t>
            </a:r>
            <a:endParaRPr lang="es-MX" sz="1400" dirty="0">
              <a:solidFill>
                <a:schemeClr val="tx1">
                  <a:lumMod val="75000"/>
                </a:schemeClr>
              </a:solidFill>
              <a:cs typeface="Calibri Light" panose="020F0302020204030204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MANUALES SEGUNDO PERIODO 2024 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694" y="1185282"/>
            <a:ext cx="3314987" cy="256054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919694" y="4245259"/>
            <a:ext cx="40493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0C7369"/>
                </a:solidFill>
                <a:cs typeface="Calibri Light" panose="020F0302020204030204" pitchFamily="34" charset="0"/>
              </a:rPr>
              <a:t>Transparencia Financieros  </a:t>
            </a:r>
          </a:p>
          <a:p>
            <a:pPr algn="ctr"/>
            <a:endParaRPr lang="es-MX" sz="1400" dirty="0">
              <a:solidFill>
                <a:srgbClr val="0C7369"/>
              </a:solidFill>
              <a:cs typeface="Calibri Light" panose="020F0302020204030204" pitchFamily="34" charset="0"/>
            </a:endParaRPr>
          </a:p>
          <a:p>
            <a:r>
              <a:rPr lang="es-MX" sz="1400" dirty="0" smtClean="0">
                <a:solidFill>
                  <a:schemeClr val="tx1">
                    <a:lumMod val="75000"/>
                  </a:schemeClr>
                </a:solidFill>
                <a:cs typeface="Calibri Light" panose="020F0302020204030204" pitchFamily="34" charset="0"/>
              </a:rPr>
              <a:t>D.2 Publicar contenido contable </a:t>
            </a:r>
          </a:p>
          <a:p>
            <a:r>
              <a:rPr lang="es-MX" sz="1400" dirty="0" smtClean="0">
                <a:solidFill>
                  <a:schemeClr val="tx1">
                    <a:lumMod val="75000"/>
                  </a:schemeClr>
                </a:solidFill>
                <a:cs typeface="Calibri Light" panose="020F0302020204030204" pitchFamily="34" charset="0"/>
              </a:rPr>
              <a:t>D.3 Publicar contenido presupuestario </a:t>
            </a:r>
          </a:p>
          <a:p>
            <a:r>
              <a:rPr lang="es-MX" sz="1400" dirty="0" smtClean="0">
                <a:solidFill>
                  <a:schemeClr val="tx1">
                    <a:lumMod val="75000"/>
                  </a:schemeClr>
                </a:solidFill>
                <a:cs typeface="Calibri Light" panose="020F0302020204030204" pitchFamily="34" charset="0"/>
              </a:rPr>
              <a:t>D.4 Publicar contenido programático </a:t>
            </a:r>
          </a:p>
          <a:p>
            <a:r>
              <a:rPr lang="es-MX" sz="1400" dirty="0" smtClean="0">
                <a:solidFill>
                  <a:schemeClr val="tx1">
                    <a:lumMod val="75000"/>
                  </a:schemeClr>
                </a:solidFill>
                <a:cs typeface="Calibri Light" panose="020F0302020204030204" pitchFamily="34" charset="0"/>
              </a:rPr>
              <a:t>D. Transparencia Financieros – Anexo 1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339" y="1109304"/>
            <a:ext cx="3330229" cy="25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5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85850" y="590550"/>
            <a:ext cx="100393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Lista de reactivos por </a:t>
            </a:r>
            <a:r>
              <a:rPr lang="es-MX" sz="4400" b="1" dirty="0" smtClean="0">
                <a:solidFill>
                  <a:srgbClr val="457D77"/>
                </a:solidFill>
                <a:latin typeface="Century Gothic" panose="020B0502020202020204" pitchFamily="34" charset="0"/>
              </a:rPr>
              <a:t>TIPO</a:t>
            </a:r>
            <a:r>
              <a:rPr lang="es-MX" sz="4400" dirty="0" smtClean="0">
                <a:solidFill>
                  <a:srgbClr val="457D77"/>
                </a:solidFill>
                <a:latin typeface="Century Gothic" panose="020B0502020202020204" pitchFamily="34" charset="0"/>
              </a:rPr>
              <a:t> </a:t>
            </a:r>
            <a:r>
              <a:rPr lang="es-MX" sz="4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de</a:t>
            </a:r>
            <a:r>
              <a:rPr lang="es-MX" sz="4400" dirty="0" smtClean="0">
                <a:solidFill>
                  <a:srgbClr val="457D77"/>
                </a:solidFill>
                <a:latin typeface="Century Gothic" panose="020B0502020202020204" pitchFamily="34" charset="0"/>
              </a:rPr>
              <a:t> </a:t>
            </a:r>
            <a:r>
              <a:rPr lang="es-MX" sz="4400" b="1" dirty="0" smtClean="0">
                <a:solidFill>
                  <a:srgbClr val="457D77"/>
                </a:solidFill>
                <a:latin typeface="Century Gothic" panose="020B0502020202020204" pitchFamily="34" charset="0"/>
              </a:rPr>
              <a:t>ENTE PÚBLICO</a:t>
            </a:r>
            <a:r>
              <a:rPr lang="es-MX" sz="4400" b="1" dirty="0" smtClean="0">
                <a:latin typeface="Century Gothic" panose="020B0502020202020204" pitchFamily="34" charset="0"/>
              </a:rPr>
              <a:t> </a:t>
            </a:r>
            <a:endParaRPr lang="es-MX" sz="44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52161"/>
              </p:ext>
            </p:extLst>
          </p:nvPr>
        </p:nvGraphicFramePr>
        <p:xfrm>
          <a:off x="1085850" y="2069595"/>
          <a:ext cx="10039350" cy="405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39350">
                  <a:extLst>
                    <a:ext uri="{9D8B030D-6E8A-4147-A177-3AD203B41FA5}">
                      <a16:colId xmlns:a16="http://schemas.microsoft.com/office/drawing/2014/main" val="35442982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3200" dirty="0" smtClean="0">
                          <a:latin typeface="Century Gothic" panose="020B0502020202020204" pitchFamily="34" charset="0"/>
                        </a:rPr>
                        <a:t>Poder Ejecutivo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102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3200" dirty="0" smtClean="0">
                          <a:latin typeface="Century Gothic" panose="020B0502020202020204" pitchFamily="34" charset="0"/>
                        </a:rPr>
                        <a:t>Poderes y Órganos Autónomos </a:t>
                      </a:r>
                      <a:endParaRPr lang="es-MX" sz="3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370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3200" dirty="0" smtClean="0">
                          <a:latin typeface="Century Gothic" panose="020B0502020202020204" pitchFamily="34" charset="0"/>
                        </a:rPr>
                        <a:t>Entidades</a:t>
                      </a:r>
                      <a:r>
                        <a:rPr lang="es-MX" sz="3200" baseline="0" dirty="0" smtClean="0">
                          <a:latin typeface="Century Gothic" panose="020B0502020202020204" pitchFamily="34" charset="0"/>
                        </a:rPr>
                        <a:t> Paraestatales</a:t>
                      </a:r>
                      <a:endParaRPr lang="es-MX" sz="3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866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3200" dirty="0" smtClean="0">
                          <a:latin typeface="Century Gothic" panose="020B0502020202020204" pitchFamily="34" charset="0"/>
                        </a:rPr>
                        <a:t>Municipios Mayores </a:t>
                      </a:r>
                      <a:endParaRPr lang="es-MX" sz="3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991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3200" dirty="0" smtClean="0">
                          <a:latin typeface="Century Gothic" panose="020B0502020202020204" pitchFamily="34" charset="0"/>
                        </a:rPr>
                        <a:t>Municipios Menores </a:t>
                      </a:r>
                      <a:endParaRPr lang="es-MX" sz="3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557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3200" dirty="0" smtClean="0">
                          <a:latin typeface="Century Gothic" panose="020B0502020202020204" pitchFamily="34" charset="0"/>
                        </a:rPr>
                        <a:t>Entidad Paramunicipal</a:t>
                      </a:r>
                      <a:r>
                        <a:rPr lang="es-MX" sz="3200" baseline="0" dirty="0" smtClean="0">
                          <a:latin typeface="Century Gothic" panose="020B0502020202020204" pitchFamily="34" charset="0"/>
                        </a:rPr>
                        <a:t> de Municipios Mayores </a:t>
                      </a:r>
                      <a:endParaRPr lang="es-MX" sz="3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429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3200" dirty="0" smtClean="0">
                          <a:latin typeface="Century Gothic" panose="020B0502020202020204" pitchFamily="34" charset="0"/>
                        </a:rPr>
                        <a:t>Entidad</a:t>
                      </a:r>
                      <a:r>
                        <a:rPr lang="es-MX" sz="3200" baseline="0" dirty="0" smtClean="0">
                          <a:latin typeface="Century Gothic" panose="020B0502020202020204" pitchFamily="34" charset="0"/>
                        </a:rPr>
                        <a:t> Paramunicipal de Municipios Menores </a:t>
                      </a:r>
                      <a:endParaRPr lang="es-MX" sz="3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802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32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Resultado de imagen para 3d man informes">
            <a:extLst>
              <a:ext uri="{FF2B5EF4-FFF2-40B4-BE49-F238E27FC236}">
                <a16:creationId xmlns:a16="http://schemas.microsoft.com/office/drawing/2014/main" id="{17AC8654-3BB8-4F7E-9A53-5C772376C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93" b="96020" l="3586" r="96813">
                        <a14:foregroundMark x1="29482" y1="81095" x2="29482" y2="81095"/>
                        <a14:foregroundMark x1="29482" y1="81095" x2="29482" y2="81095"/>
                        <a14:foregroundMark x1="16335" y1="80597" x2="16335" y2="80597"/>
                        <a14:foregroundMark x1="16335" y1="80597" x2="16335" y2="80597"/>
                        <a14:foregroundMark x1="6375" y1="80597" x2="6375" y2="80597"/>
                        <a14:foregroundMark x1="6375" y1="80597" x2="6375" y2="80597"/>
                        <a14:foregroundMark x1="6375" y1="80597" x2="6375" y2="80597"/>
                        <a14:foregroundMark x1="6375" y1="80597" x2="6375" y2="80597"/>
                        <a14:foregroundMark x1="3586" y1="81592" x2="3586" y2="81592"/>
                        <a14:foregroundMark x1="3586" y1="81592" x2="3586" y2="81592"/>
                        <a14:foregroundMark x1="3586" y1="81592" x2="3586" y2="81592"/>
                        <a14:foregroundMark x1="3586" y1="81592" x2="3586" y2="81592"/>
                        <a14:foregroundMark x1="3586" y1="81592" x2="3586" y2="81592"/>
                        <a14:foregroundMark x1="3586" y1="81592" x2="3586" y2="81592"/>
                        <a14:foregroundMark x1="34263" y1="88060" x2="34263" y2="88060"/>
                        <a14:foregroundMark x1="34263" y1="88060" x2="34263" y2="88060"/>
                        <a14:foregroundMark x1="35060" y1="93532" x2="35060" y2="93532"/>
                        <a14:foregroundMark x1="35060" y1="93532" x2="35060" y2="93532"/>
                        <a14:foregroundMark x1="43825" y1="83085" x2="43825" y2="83085"/>
                        <a14:foregroundMark x1="43825" y1="83085" x2="43825" y2="83085"/>
                        <a14:foregroundMark x1="43825" y1="83085" x2="43825" y2="83085"/>
                        <a14:foregroundMark x1="43825" y1="83085" x2="43825" y2="83085"/>
                        <a14:foregroundMark x1="43825" y1="83085" x2="43825" y2="83085"/>
                        <a14:foregroundMark x1="43825" y1="83085" x2="43825" y2="83085"/>
                        <a14:foregroundMark x1="36653" y1="82090" x2="36653" y2="82090"/>
                        <a14:foregroundMark x1="36653" y1="82090" x2="36653" y2="82090"/>
                        <a14:foregroundMark x1="64542" y1="82090" x2="64542" y2="82090"/>
                        <a14:foregroundMark x1="64542" y1="82090" x2="64542" y2="82090"/>
                        <a14:foregroundMark x1="64542" y1="82090" x2="64542" y2="82090"/>
                        <a14:foregroundMark x1="64542" y1="82090" x2="64542" y2="82090"/>
                        <a14:foregroundMark x1="64542" y1="82090" x2="64542" y2="82090"/>
                        <a14:foregroundMark x1="64542" y1="82090" x2="64542" y2="82090"/>
                        <a14:foregroundMark x1="69323" y1="81592" x2="69323" y2="81592"/>
                        <a14:foregroundMark x1="69323" y1="81592" x2="69323" y2="81592"/>
                        <a14:foregroundMark x1="69323" y1="81592" x2="69323" y2="81592"/>
                        <a14:foregroundMark x1="69323" y1="81592" x2="69323" y2="81592"/>
                        <a14:foregroundMark x1="69323" y1="81592" x2="69323" y2="81592"/>
                        <a14:foregroundMark x1="73705" y1="65672" x2="73705" y2="65672"/>
                        <a14:foregroundMark x1="73705" y1="65672" x2="73705" y2="65672"/>
                        <a14:foregroundMark x1="73705" y1="65672" x2="73705" y2="65672"/>
                        <a14:foregroundMark x1="87251" y1="81095" x2="87251" y2="81095"/>
                        <a14:foregroundMark x1="87251" y1="81095" x2="87251" y2="81095"/>
                        <a14:foregroundMark x1="87251" y1="81095" x2="87251" y2="81095"/>
                        <a14:foregroundMark x1="89243" y1="96020" x2="89243" y2="96020"/>
                        <a14:foregroundMark x1="89243" y1="96020" x2="89243" y2="96020"/>
                        <a14:foregroundMark x1="70916" y1="96517" x2="70916" y2="96517"/>
                        <a14:foregroundMark x1="70916" y1="96517" x2="70916" y2="96517"/>
                        <a14:foregroundMark x1="60159" y1="82090" x2="60159" y2="82090"/>
                        <a14:foregroundMark x1="60159" y1="82090" x2="60159" y2="82090"/>
                        <a14:foregroundMark x1="77689" y1="28358" x2="77689" y2="28358"/>
                        <a14:foregroundMark x1="77689" y1="28358" x2="77689" y2="28358"/>
                        <a14:foregroundMark x1="77689" y1="28358" x2="77689" y2="28358"/>
                        <a14:foregroundMark x1="77689" y1="28358" x2="77689" y2="28358"/>
                        <a14:foregroundMark x1="77689" y1="28358" x2="77689" y2="28358"/>
                        <a14:foregroundMark x1="77689" y1="28358" x2="77689" y2="28358"/>
                        <a14:foregroundMark x1="73307" y1="30846" x2="73307" y2="30846"/>
                        <a14:foregroundMark x1="73307" y1="30846" x2="73307" y2="30846"/>
                        <a14:foregroundMark x1="73307" y1="30846" x2="73307" y2="30846"/>
                        <a14:foregroundMark x1="73705" y1="26368" x2="73705" y2="26368"/>
                        <a14:foregroundMark x1="73705" y1="26368" x2="73705" y2="26368"/>
                        <a14:foregroundMark x1="73705" y1="26368" x2="73705" y2="26368"/>
                        <a14:foregroundMark x1="80478" y1="18408" x2="80478" y2="18408"/>
                        <a14:foregroundMark x1="80478" y1="18408" x2="80478" y2="18408"/>
                        <a14:foregroundMark x1="80478" y1="18408" x2="80478" y2="18408"/>
                        <a14:foregroundMark x1="80478" y1="18408" x2="80478" y2="18408"/>
                        <a14:foregroundMark x1="77689" y1="12438" x2="77689" y2="12438"/>
                        <a14:foregroundMark x1="77689" y1="12438" x2="77689" y2="12438"/>
                        <a14:foregroundMark x1="77689" y1="12438" x2="77689" y2="12438"/>
                        <a14:foregroundMark x1="89641" y1="11443" x2="89641" y2="11443"/>
                        <a14:foregroundMark x1="89641" y1="11443" x2="89641" y2="11443"/>
                        <a14:foregroundMark x1="89641" y1="11443" x2="89641" y2="11443"/>
                        <a14:foregroundMark x1="89641" y1="11443" x2="89641" y2="11443"/>
                        <a14:foregroundMark x1="83665" y1="6965" x2="83665" y2="6965"/>
                        <a14:foregroundMark x1="83665" y1="6965" x2="83665" y2="6965"/>
                        <a14:foregroundMark x1="83665" y1="6965" x2="83665" y2="6965"/>
                        <a14:foregroundMark x1="91633" y1="49751" x2="91633" y2="49751"/>
                        <a14:foregroundMark x1="91633" y1="49751" x2="91633" y2="49751"/>
                        <a14:foregroundMark x1="96813" y1="46766" x2="96813" y2="46766"/>
                        <a14:foregroundMark x1="96813" y1="46766" x2="96813" y2="46766"/>
                        <a14:foregroundMark x1="94821" y1="44776" x2="94821" y2="44776"/>
                        <a14:foregroundMark x1="94821" y1="44776" x2="94821" y2="44776"/>
                        <a14:foregroundMark x1="96414" y1="47761" x2="96414" y2="47761"/>
                        <a14:foregroundMark x1="96414" y1="47761" x2="96414" y2="47761"/>
                        <a14:foregroundMark x1="96414" y1="44776" x2="96414" y2="44776"/>
                        <a14:foregroundMark x1="96414" y1="44776" x2="96414" y2="44776"/>
                        <a14:foregroundMark x1="95618" y1="43284" x2="95618" y2="43284"/>
                        <a14:foregroundMark x1="95618" y1="43284" x2="95618" y2="43284"/>
                        <a14:foregroundMark x1="73705" y1="10945" x2="73705" y2="10945"/>
                        <a14:foregroundMark x1="73705" y1="10945" x2="73705" y2="10945"/>
                        <a14:foregroundMark x1="83665" y1="1493" x2="83665" y2="1493"/>
                        <a14:foregroundMark x1="83665" y1="1493" x2="83665" y2="14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32" y="4045142"/>
            <a:ext cx="3287334" cy="263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Diagrama de flujo: conector 16">
            <a:extLst>
              <a:ext uri="{FF2B5EF4-FFF2-40B4-BE49-F238E27FC236}">
                <a16:creationId xmlns:a16="http://schemas.microsoft.com/office/drawing/2014/main" id="{E3596B95-2D4A-4727-BEBA-59F98AF0B138}"/>
              </a:ext>
            </a:extLst>
          </p:cNvPr>
          <p:cNvSpPr/>
          <p:nvPr/>
        </p:nvSpPr>
        <p:spPr>
          <a:xfrm>
            <a:off x="211432" y="1278189"/>
            <a:ext cx="2563091" cy="2410691"/>
          </a:xfrm>
          <a:prstGeom prst="flowChartConnector">
            <a:avLst/>
          </a:prstGeom>
          <a:gradFill>
            <a:gsLst>
              <a:gs pos="0">
                <a:schemeClr val="bg1">
                  <a:alpha val="40000"/>
                </a:schemeClr>
              </a:gs>
              <a:gs pos="74000">
                <a:schemeClr val="bg1">
                  <a:lumMod val="95000"/>
                  <a:alpha val="79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Diagrama de flujo: conector 13">
            <a:extLst>
              <a:ext uri="{FF2B5EF4-FFF2-40B4-BE49-F238E27FC236}">
                <a16:creationId xmlns:a16="http://schemas.microsoft.com/office/drawing/2014/main" id="{804D400C-C26A-4736-8E78-242BBDB10392}"/>
              </a:ext>
            </a:extLst>
          </p:cNvPr>
          <p:cNvSpPr/>
          <p:nvPr/>
        </p:nvSpPr>
        <p:spPr>
          <a:xfrm>
            <a:off x="6142877" y="2767936"/>
            <a:ext cx="2563091" cy="2410691"/>
          </a:xfrm>
          <a:prstGeom prst="flowChartConnector">
            <a:avLst/>
          </a:prstGeom>
          <a:gradFill>
            <a:gsLst>
              <a:gs pos="0">
                <a:srgbClr val="4CB196"/>
              </a:gs>
              <a:gs pos="74000">
                <a:schemeClr val="bg1">
                  <a:lumMod val="8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38" name="Picture 14" descr="Imagen relacionada">
            <a:extLst>
              <a:ext uri="{FF2B5EF4-FFF2-40B4-BE49-F238E27FC236}">
                <a16:creationId xmlns:a16="http://schemas.microsoft.com/office/drawing/2014/main" id="{1DD19099-EAB8-4025-A996-C5D643EE63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4" r="10604" b="14508"/>
          <a:stretch/>
        </p:blipFill>
        <p:spPr bwMode="auto">
          <a:xfrm>
            <a:off x="6801271" y="3723005"/>
            <a:ext cx="1194116" cy="96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grama de flujo: conector 1">
            <a:extLst>
              <a:ext uri="{FF2B5EF4-FFF2-40B4-BE49-F238E27FC236}">
                <a16:creationId xmlns:a16="http://schemas.microsoft.com/office/drawing/2014/main" id="{CB634909-8BC1-4BEE-AEF0-37EECAB951C4}"/>
              </a:ext>
            </a:extLst>
          </p:cNvPr>
          <p:cNvSpPr/>
          <p:nvPr/>
        </p:nvSpPr>
        <p:spPr>
          <a:xfrm>
            <a:off x="212392" y="1270844"/>
            <a:ext cx="2563091" cy="2410691"/>
          </a:xfrm>
          <a:prstGeom prst="flowChartConnector">
            <a:avLst/>
          </a:prstGeom>
          <a:gradFill>
            <a:gsLst>
              <a:gs pos="0">
                <a:srgbClr val="4CB196"/>
              </a:gs>
              <a:gs pos="74000">
                <a:schemeClr val="bg1">
                  <a:lumMod val="65000"/>
                </a:schemeClr>
              </a:gs>
              <a:gs pos="83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36" name="Picture 12" descr="Imagen relacionada">
            <a:extLst>
              <a:ext uri="{FF2B5EF4-FFF2-40B4-BE49-F238E27FC236}">
                <a16:creationId xmlns:a16="http://schemas.microsoft.com/office/drawing/2014/main" id="{222153CF-5BCF-47B3-BB3C-AD76A0D33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41" y="2148622"/>
            <a:ext cx="1309519" cy="98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Diagrama de flujo: conector 17">
            <a:extLst>
              <a:ext uri="{FF2B5EF4-FFF2-40B4-BE49-F238E27FC236}">
                <a16:creationId xmlns:a16="http://schemas.microsoft.com/office/drawing/2014/main" id="{49CC0E9E-D61E-4B9E-AF4B-3986DE32CA08}"/>
              </a:ext>
            </a:extLst>
          </p:cNvPr>
          <p:cNvSpPr/>
          <p:nvPr/>
        </p:nvSpPr>
        <p:spPr>
          <a:xfrm>
            <a:off x="6142874" y="2759744"/>
            <a:ext cx="2563091" cy="2410691"/>
          </a:xfrm>
          <a:prstGeom prst="flowChartConnector">
            <a:avLst/>
          </a:prstGeom>
          <a:gradFill>
            <a:gsLst>
              <a:gs pos="0">
                <a:schemeClr val="bg1">
                  <a:alpha val="40000"/>
                </a:schemeClr>
              </a:gs>
              <a:gs pos="74000">
                <a:schemeClr val="bg1">
                  <a:lumMod val="95000"/>
                  <a:alpha val="79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F25552F-51FA-4480-A46D-B5E0566856C0}"/>
              </a:ext>
            </a:extLst>
          </p:cNvPr>
          <p:cNvSpPr/>
          <p:nvPr/>
        </p:nvSpPr>
        <p:spPr>
          <a:xfrm>
            <a:off x="6524089" y="2960951"/>
            <a:ext cx="1748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0" name="Diagrama de flujo: conector 19">
            <a:extLst>
              <a:ext uri="{FF2B5EF4-FFF2-40B4-BE49-F238E27FC236}">
                <a16:creationId xmlns:a16="http://schemas.microsoft.com/office/drawing/2014/main" id="{D272D65D-117A-4A80-84A0-2DCCD4DA31FE}"/>
              </a:ext>
            </a:extLst>
          </p:cNvPr>
          <p:cNvSpPr/>
          <p:nvPr/>
        </p:nvSpPr>
        <p:spPr>
          <a:xfrm>
            <a:off x="3177633" y="2026855"/>
            <a:ext cx="2563091" cy="2410691"/>
          </a:xfrm>
          <a:prstGeom prst="flowChartConnector">
            <a:avLst/>
          </a:prstGeom>
          <a:gradFill>
            <a:gsLst>
              <a:gs pos="0">
                <a:srgbClr val="4CB196"/>
              </a:gs>
              <a:gs pos="74000">
                <a:schemeClr val="bg1">
                  <a:lumMod val="75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60A2570B-ADA6-4D77-BD01-CFB930A369FE}"/>
              </a:ext>
            </a:extLst>
          </p:cNvPr>
          <p:cNvSpPr/>
          <p:nvPr/>
        </p:nvSpPr>
        <p:spPr>
          <a:xfrm>
            <a:off x="3324640" y="2305336"/>
            <a:ext cx="2269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REVISIÓN DE LA INFORMACIÓN </a:t>
            </a:r>
          </a:p>
        </p:txBody>
      </p:sp>
      <p:sp>
        <p:nvSpPr>
          <p:cNvPr id="25" name="Diagrama de flujo: conector 24">
            <a:extLst>
              <a:ext uri="{FF2B5EF4-FFF2-40B4-BE49-F238E27FC236}">
                <a16:creationId xmlns:a16="http://schemas.microsoft.com/office/drawing/2014/main" id="{D77AB0E5-BBC1-4C77-8867-DF6FE5B38E35}"/>
              </a:ext>
            </a:extLst>
          </p:cNvPr>
          <p:cNvSpPr/>
          <p:nvPr/>
        </p:nvSpPr>
        <p:spPr>
          <a:xfrm>
            <a:off x="9112294" y="3664719"/>
            <a:ext cx="2563091" cy="2410691"/>
          </a:xfrm>
          <a:prstGeom prst="flowChartConnector">
            <a:avLst/>
          </a:prstGeom>
          <a:gradFill>
            <a:gsLst>
              <a:gs pos="0">
                <a:srgbClr val="4CB196"/>
              </a:gs>
              <a:gs pos="74000">
                <a:schemeClr val="bg1">
                  <a:lumMod val="95000"/>
                </a:schemeClr>
              </a:gs>
              <a:gs pos="8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FB024322-30B3-4A68-A5BE-9AD95518057F}"/>
              </a:ext>
            </a:extLst>
          </p:cNvPr>
          <p:cNvSpPr/>
          <p:nvPr/>
        </p:nvSpPr>
        <p:spPr>
          <a:xfrm>
            <a:off x="6250218" y="3035243"/>
            <a:ext cx="2348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ELABORACIÓN DE </a:t>
            </a:r>
            <a:r>
              <a:rPr kumimoji="0" lang="es-MX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INFORMES </a:t>
            </a:r>
            <a:endParaRPr kumimoji="0" lang="es-MX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0" name="Picture 2" descr="Resultado de imagen para 3d man informes">
            <a:extLst>
              <a:ext uri="{FF2B5EF4-FFF2-40B4-BE49-F238E27FC236}">
                <a16:creationId xmlns:a16="http://schemas.microsoft.com/office/drawing/2014/main" id="{612B35D1-84BF-498C-9009-4CFA0DCAB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193" y="4708778"/>
            <a:ext cx="1197292" cy="89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n relacionada">
            <a:extLst>
              <a:ext uri="{FF2B5EF4-FFF2-40B4-BE49-F238E27FC236}">
                <a16:creationId xmlns:a16="http://schemas.microsoft.com/office/drawing/2014/main" id="{302FAE2C-6E09-4CAA-9563-C987BF62C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406" y="2937022"/>
            <a:ext cx="1426533" cy="94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9262288-8F36-4D04-BF18-F0E25D4A6E73}"/>
              </a:ext>
            </a:extLst>
          </p:cNvPr>
          <p:cNvSpPr txBox="1"/>
          <p:nvPr/>
        </p:nvSpPr>
        <p:spPr>
          <a:xfrm>
            <a:off x="237558" y="89547"/>
            <a:ext cx="10933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246E5C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El proceso de la </a:t>
            </a: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246E5C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Evaluación </a:t>
            </a: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246E5C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de la </a:t>
            </a: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246E5C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Armonización Contable</a:t>
            </a: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246E5C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consta principalmente de </a:t>
            </a:r>
            <a:r>
              <a:rPr kumimoji="0" lang="es-MX" sz="4400" b="1" i="0" u="none" strike="noStrike" kern="1200" cap="none" spc="0" normalizeH="0" baseline="0" noProof="0" dirty="0">
                <a:ln>
                  <a:noFill/>
                </a:ln>
                <a:solidFill>
                  <a:srgbClr val="246E5C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cuatro etapas: </a:t>
            </a:r>
            <a:endParaRPr kumimoji="0" lang="es-MX" sz="3600" b="1" i="0" u="none" strike="noStrike" kern="1200" cap="none" spc="0" normalizeH="0" baseline="0" noProof="0" dirty="0">
              <a:ln>
                <a:noFill/>
              </a:ln>
              <a:solidFill>
                <a:srgbClr val="246E5C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Diagrama de flujo: conector 22">
            <a:extLst>
              <a:ext uri="{FF2B5EF4-FFF2-40B4-BE49-F238E27FC236}">
                <a16:creationId xmlns:a16="http://schemas.microsoft.com/office/drawing/2014/main" id="{D18834B3-14D0-4077-A774-3F0C041355FD}"/>
              </a:ext>
            </a:extLst>
          </p:cNvPr>
          <p:cNvSpPr/>
          <p:nvPr/>
        </p:nvSpPr>
        <p:spPr>
          <a:xfrm>
            <a:off x="211432" y="1272556"/>
            <a:ext cx="2563091" cy="2410691"/>
          </a:xfrm>
          <a:prstGeom prst="flowChartConnector">
            <a:avLst/>
          </a:prstGeom>
          <a:gradFill>
            <a:gsLst>
              <a:gs pos="0">
                <a:schemeClr val="bg1">
                  <a:alpha val="40000"/>
                </a:schemeClr>
              </a:gs>
              <a:gs pos="74000">
                <a:schemeClr val="bg1">
                  <a:lumMod val="95000"/>
                  <a:alpha val="79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C25E0CA-3185-450D-9352-8FA4C8D6E3A4}"/>
              </a:ext>
            </a:extLst>
          </p:cNvPr>
          <p:cNvSpPr/>
          <p:nvPr/>
        </p:nvSpPr>
        <p:spPr>
          <a:xfrm>
            <a:off x="300664" y="1555036"/>
            <a:ext cx="2378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CAPTURA DE LA INFORMACIÓN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A31A02A-137F-4FC1-9C5C-FB057499422E}"/>
              </a:ext>
            </a:extLst>
          </p:cNvPr>
          <p:cNvSpPr/>
          <p:nvPr/>
        </p:nvSpPr>
        <p:spPr>
          <a:xfrm>
            <a:off x="9218554" y="4059793"/>
            <a:ext cx="2350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PUBLICACIÓN DE RESULTADOS  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B8BDBF96-6414-4350-A35B-A6290229AF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75" y="4879556"/>
            <a:ext cx="1566185" cy="104222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38217" y="3181393"/>
            <a:ext cx="1309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ENTES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804418" y="3932253"/>
            <a:ext cx="1309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EFSL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6415829" y="4712830"/>
            <a:ext cx="2059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EFSL-CACEF´S 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9616294" y="5628913"/>
            <a:ext cx="1555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CONAC 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62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12E2522-C935-4676-AC03-FC708789380D}"/>
              </a:ext>
            </a:extLst>
          </p:cNvPr>
          <p:cNvSpPr/>
          <p:nvPr/>
        </p:nvSpPr>
        <p:spPr>
          <a:xfrm>
            <a:off x="295423" y="1243033"/>
            <a:ext cx="2518116" cy="803127"/>
          </a:xfrm>
          <a:prstGeom prst="roundRect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Trimestre 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01 Ene – 31 Mazo 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0FCDFA2A-B4FB-456D-91FC-45E6F1609D96}"/>
              </a:ext>
            </a:extLst>
          </p:cNvPr>
          <p:cNvSpPr/>
          <p:nvPr/>
        </p:nvSpPr>
        <p:spPr>
          <a:xfrm>
            <a:off x="328728" y="2470181"/>
            <a:ext cx="2518116" cy="808269"/>
          </a:xfrm>
          <a:prstGeom prst="roundRect">
            <a:avLst/>
          </a:prstGeom>
          <a:solidFill>
            <a:srgbClr val="34278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Trimestre 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01 Abr – 30 Jun 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77A73E26-6C5B-410D-B058-ABA977C8648A}"/>
              </a:ext>
            </a:extLst>
          </p:cNvPr>
          <p:cNvSpPr/>
          <p:nvPr/>
        </p:nvSpPr>
        <p:spPr>
          <a:xfrm>
            <a:off x="295423" y="4120359"/>
            <a:ext cx="2518116" cy="808269"/>
          </a:xfrm>
          <a:prstGeom prst="roundRect">
            <a:avLst/>
          </a:prstGeom>
          <a:solidFill>
            <a:srgbClr val="00979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Trimestre 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01 Jul – 30 </a:t>
            </a:r>
            <a:r>
              <a:rPr kumimoji="0" lang="es-MX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Sep</a:t>
            </a: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E80E271-B94A-4C06-AFE5-45DE7F9D5838}"/>
              </a:ext>
            </a:extLst>
          </p:cNvPr>
          <p:cNvSpPr/>
          <p:nvPr/>
        </p:nvSpPr>
        <p:spPr>
          <a:xfrm>
            <a:off x="295423" y="5722345"/>
            <a:ext cx="2518116" cy="808269"/>
          </a:xfrm>
          <a:prstGeom prst="roundRect">
            <a:avLst/>
          </a:prstGeom>
          <a:solidFill>
            <a:srgbClr val="E404C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Trimestre 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01 Oct – 31 Dic </a:t>
            </a: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932190AC-DAB2-4A5C-A65E-4AD2FF8E642C}"/>
              </a:ext>
            </a:extLst>
          </p:cNvPr>
          <p:cNvSpPr/>
          <p:nvPr/>
        </p:nvSpPr>
        <p:spPr>
          <a:xfrm>
            <a:off x="3142845" y="2686312"/>
            <a:ext cx="2715065" cy="379828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631EBE07-97E0-4630-9D4A-47C786E713D4}"/>
              </a:ext>
            </a:extLst>
          </p:cNvPr>
          <p:cNvSpPr/>
          <p:nvPr/>
        </p:nvSpPr>
        <p:spPr>
          <a:xfrm>
            <a:off x="3142844" y="1454682"/>
            <a:ext cx="2715065" cy="379828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73D1F503-31BC-4C0D-AB5E-FFB65B076ACB}"/>
              </a:ext>
            </a:extLst>
          </p:cNvPr>
          <p:cNvSpPr/>
          <p:nvPr/>
        </p:nvSpPr>
        <p:spPr>
          <a:xfrm>
            <a:off x="3142845" y="4334579"/>
            <a:ext cx="2715065" cy="379828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FAEB3887-C8C8-4CB9-8FC2-B2C14DE5EC61}"/>
              </a:ext>
            </a:extLst>
          </p:cNvPr>
          <p:cNvSpPr/>
          <p:nvPr/>
        </p:nvSpPr>
        <p:spPr>
          <a:xfrm>
            <a:off x="3142845" y="5936565"/>
            <a:ext cx="2715065" cy="379828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710338E-7B6A-4F42-94DA-C1CAD0FE5E64}"/>
              </a:ext>
            </a:extLst>
          </p:cNvPr>
          <p:cNvSpPr/>
          <p:nvPr/>
        </p:nvSpPr>
        <p:spPr>
          <a:xfrm>
            <a:off x="7805777" y="1193797"/>
            <a:ext cx="4063355" cy="731520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D. Transparencia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BAC29E3-D768-4092-AA32-E9407C9A2100}"/>
              </a:ext>
            </a:extLst>
          </p:cNvPr>
          <p:cNvSpPr/>
          <p:nvPr/>
        </p:nvSpPr>
        <p:spPr>
          <a:xfrm>
            <a:off x="7805777" y="2304755"/>
            <a:ext cx="4063355" cy="1479453"/>
          </a:xfrm>
          <a:prstGeom prst="rect">
            <a:avLst/>
          </a:prstGeom>
          <a:solidFill>
            <a:srgbClr val="34278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Registros Contables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Registros Presupuestarios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Registros Administrativos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Transparencia 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D096F5B-880A-4AAB-BECE-6903987D1A4A}"/>
              </a:ext>
            </a:extLst>
          </p:cNvPr>
          <p:cNvSpPr/>
          <p:nvPr/>
        </p:nvSpPr>
        <p:spPr>
          <a:xfrm>
            <a:off x="7798411" y="4158734"/>
            <a:ext cx="4070721" cy="731520"/>
          </a:xfrm>
          <a:prstGeom prst="rect">
            <a:avLst/>
          </a:prstGeom>
          <a:solidFill>
            <a:srgbClr val="00979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D. Transparencia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E. Cuenta Pública </a:t>
            </a:r>
          </a:p>
        </p:txBody>
      </p:sp>
      <p:pic>
        <p:nvPicPr>
          <p:cNvPr id="17" name="Gráfico 16" descr="Calendario mensual">
            <a:extLst>
              <a:ext uri="{FF2B5EF4-FFF2-40B4-BE49-F238E27FC236}">
                <a16:creationId xmlns:a16="http://schemas.microsoft.com/office/drawing/2014/main" id="{80196CAC-1F1F-4D4F-B7BD-0333BC78E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261133">
            <a:off x="6352319" y="1017888"/>
            <a:ext cx="1083339" cy="1083339"/>
          </a:xfrm>
          <a:prstGeom prst="rect">
            <a:avLst/>
          </a:prstGeom>
        </p:spPr>
      </p:pic>
      <p:pic>
        <p:nvPicPr>
          <p:cNvPr id="22" name="Gráfico 21" descr="Calendario mensual">
            <a:extLst>
              <a:ext uri="{FF2B5EF4-FFF2-40B4-BE49-F238E27FC236}">
                <a16:creationId xmlns:a16="http://schemas.microsoft.com/office/drawing/2014/main" id="{072ED022-CF74-4AD0-A446-12628CF478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261133">
            <a:off x="6352320" y="2523916"/>
            <a:ext cx="1083339" cy="1083339"/>
          </a:xfrm>
          <a:prstGeom prst="rect">
            <a:avLst/>
          </a:prstGeom>
        </p:spPr>
      </p:pic>
      <p:pic>
        <p:nvPicPr>
          <p:cNvPr id="23" name="Gráfico 22" descr="Calendario mensual">
            <a:extLst>
              <a:ext uri="{FF2B5EF4-FFF2-40B4-BE49-F238E27FC236}">
                <a16:creationId xmlns:a16="http://schemas.microsoft.com/office/drawing/2014/main" id="{ABCFEFAE-2C7F-4382-BC92-855F5FCB5F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261133">
            <a:off x="6352318" y="4074071"/>
            <a:ext cx="1083339" cy="1083339"/>
          </a:xfrm>
          <a:prstGeom prst="rect">
            <a:avLst/>
          </a:prstGeom>
        </p:spPr>
      </p:pic>
      <p:pic>
        <p:nvPicPr>
          <p:cNvPr id="24" name="Gráfico 23" descr="Calendario mensual">
            <a:extLst>
              <a:ext uri="{FF2B5EF4-FFF2-40B4-BE49-F238E27FC236}">
                <a16:creationId xmlns:a16="http://schemas.microsoft.com/office/drawing/2014/main" id="{5A8DF32E-40C0-4591-B892-270FBF7CFD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261133">
            <a:off x="6300388" y="5394895"/>
            <a:ext cx="1083339" cy="1083339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A4AFFB9D-E483-42C1-A83B-1AE95EFC1801}"/>
              </a:ext>
            </a:extLst>
          </p:cNvPr>
          <p:cNvSpPr txBox="1"/>
          <p:nvPr/>
        </p:nvSpPr>
        <p:spPr>
          <a:xfrm>
            <a:off x="1005003" y="-122344"/>
            <a:ext cx="113857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i="0" u="none" strike="noStrike" kern="1200" cap="none" spc="0" normalizeH="0" baseline="0" noProof="0" dirty="0">
                <a:ln>
                  <a:noFill/>
                </a:ln>
                <a:solidFill>
                  <a:srgbClr val="246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Ciclo de </a:t>
            </a:r>
            <a:r>
              <a:rPr kumimoji="0" lang="es-MX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246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Evaluaciones </a:t>
            </a:r>
            <a:endParaRPr kumimoji="0" lang="es-MX" sz="4000" i="0" u="none" strike="noStrike" kern="1200" cap="none" spc="0" normalizeH="0" baseline="0" noProof="0" dirty="0">
              <a:ln>
                <a:noFill/>
              </a:ln>
              <a:solidFill>
                <a:srgbClr val="246E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1200" cap="none" spc="0" normalizeH="0" baseline="0" noProof="0" dirty="0">
                <a:ln>
                  <a:noFill/>
                </a:ln>
                <a:solidFill>
                  <a:srgbClr val="246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Periodicidad / Apartados a Evaluar </a:t>
            </a:r>
          </a:p>
        </p:txBody>
      </p:sp>
      <p:pic>
        <p:nvPicPr>
          <p:cNvPr id="1026" name="Picture 2" descr="Resultado de imagen para shcp">
            <a:extLst>
              <a:ext uri="{FF2B5EF4-FFF2-40B4-BE49-F238E27FC236}">
                <a16:creationId xmlns:a16="http://schemas.microsoft.com/office/drawing/2014/main" id="{0CED797C-7271-432D-B751-770E8C3EB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0" y="182852"/>
            <a:ext cx="2233032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10895208" y="6361838"/>
            <a:ext cx="1171575" cy="478212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753C538-3D35-46A2-B9E2-FA1321B94F85}"/>
              </a:ext>
            </a:extLst>
          </p:cNvPr>
          <p:cNvSpPr/>
          <p:nvPr/>
        </p:nvSpPr>
        <p:spPr>
          <a:xfrm>
            <a:off x="7798411" y="5264781"/>
            <a:ext cx="4070721" cy="1265834"/>
          </a:xfrm>
          <a:prstGeom prst="rect">
            <a:avLst/>
          </a:prstGeom>
          <a:solidFill>
            <a:srgbClr val="E404C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Registros Contables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Registros Presupuestarios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Registros Administrativos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Transparencia  </a:t>
            </a:r>
          </a:p>
        </p:txBody>
      </p:sp>
    </p:spTree>
    <p:extLst>
      <p:ext uri="{BB962C8B-B14F-4D97-AF65-F5344CB8AC3E}">
        <p14:creationId xmlns:p14="http://schemas.microsoft.com/office/powerpoint/2010/main" val="73545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adroTexto 106">
            <a:extLst>
              <a:ext uri="{FF2B5EF4-FFF2-40B4-BE49-F238E27FC236}">
                <a16:creationId xmlns:a16="http://schemas.microsoft.com/office/drawing/2014/main" id="{A8505154-9584-4616-89DA-B6659AFB721A}"/>
              </a:ext>
            </a:extLst>
          </p:cNvPr>
          <p:cNvSpPr txBox="1"/>
          <p:nvPr/>
        </p:nvSpPr>
        <p:spPr>
          <a:xfrm>
            <a:off x="250396" y="212162"/>
            <a:ext cx="11669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246E5C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CALENDARIO DE ACTIVIDADES </a:t>
            </a:r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id="{1F9DBA71-2206-490B-8494-A4E1E958983C}"/>
              </a:ext>
            </a:extLst>
          </p:cNvPr>
          <p:cNvSpPr txBox="1"/>
          <p:nvPr/>
        </p:nvSpPr>
        <p:spPr>
          <a:xfrm>
            <a:off x="600801" y="576117"/>
            <a:ext cx="10847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246E5C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EVALUACIÓN DE LA ARMONIZACIÓN 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6E5C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CONTABLE</a:t>
            </a:r>
            <a:r>
              <a:rPr lang="es-MX" sz="2000" b="1" dirty="0">
                <a:solidFill>
                  <a:srgbClr val="246E5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smtClean="0">
                <a:solidFill>
                  <a:srgbClr val="246E5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SEGUNDO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6E5C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246E5C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PERIODO 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6E5C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2024</a:t>
            </a:r>
            <a:r>
              <a:rPr kumimoji="0" lang="es-MX" sz="2000" b="1" i="0" u="none" strike="noStrike" kern="1200" cap="none" spc="0" normalizeH="0" noProof="0" dirty="0" smtClean="0">
                <a:ln>
                  <a:noFill/>
                </a:ln>
                <a:solidFill>
                  <a:srgbClr val="246E5C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6E5C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kumimoji="0" lang="es-MX" sz="2000" b="1" i="0" u="none" strike="noStrike" kern="1200" cap="none" spc="0" normalizeH="0" baseline="0" noProof="0" dirty="0">
              <a:ln>
                <a:noFill/>
              </a:ln>
              <a:solidFill>
                <a:srgbClr val="246E5C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CuadroTexto 98">
            <a:extLst>
              <a:ext uri="{FF2B5EF4-FFF2-40B4-BE49-F238E27FC236}">
                <a16:creationId xmlns:a16="http://schemas.microsoft.com/office/drawing/2014/main" id="{FD96E680-CEA7-4C45-A067-76A3B4539502}"/>
              </a:ext>
            </a:extLst>
          </p:cNvPr>
          <p:cNvSpPr txBox="1"/>
          <p:nvPr/>
        </p:nvSpPr>
        <p:spPr>
          <a:xfrm>
            <a:off x="600801" y="6061253"/>
            <a:ext cx="10847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Nota: Las fechas específicas del </a:t>
            </a:r>
            <a:r>
              <a:rPr kumimoji="0" lang="es-MX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PERIODO DE REVISIÓN 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en cada entidad federativa serán definidas por la Entidad de Fiscalización Superior Local.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099" y="1009119"/>
            <a:ext cx="9892146" cy="501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5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ágono 3"/>
          <p:cNvSpPr/>
          <p:nvPr/>
        </p:nvSpPr>
        <p:spPr>
          <a:xfrm rot="5400000">
            <a:off x="3136634" y="869249"/>
            <a:ext cx="1705412" cy="1777193"/>
          </a:xfrm>
          <a:prstGeom prst="hexag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Hexágono 19"/>
          <p:cNvSpPr/>
          <p:nvPr/>
        </p:nvSpPr>
        <p:spPr>
          <a:xfrm rot="5400000">
            <a:off x="1320168" y="3676686"/>
            <a:ext cx="1705412" cy="1777193"/>
          </a:xfrm>
          <a:prstGeom prst="hexagon">
            <a:avLst/>
          </a:prstGeom>
          <a:solidFill>
            <a:srgbClr val="05A2A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1" name="Hexágono 20"/>
          <p:cNvSpPr/>
          <p:nvPr/>
        </p:nvSpPr>
        <p:spPr>
          <a:xfrm rot="5400000">
            <a:off x="6056863" y="4824699"/>
            <a:ext cx="1705412" cy="2082015"/>
          </a:xfrm>
          <a:prstGeom prst="hexagon">
            <a:avLst/>
          </a:prstGeom>
          <a:solidFill>
            <a:srgbClr val="4CB19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2" name="Hexágono 21"/>
          <p:cNvSpPr/>
          <p:nvPr/>
        </p:nvSpPr>
        <p:spPr>
          <a:xfrm rot="5400000">
            <a:off x="4114200" y="5019752"/>
            <a:ext cx="1705412" cy="1777193"/>
          </a:xfrm>
          <a:prstGeom prst="hexagon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3" name="Hexágono 22"/>
          <p:cNvSpPr/>
          <p:nvPr/>
        </p:nvSpPr>
        <p:spPr>
          <a:xfrm rot="5400000">
            <a:off x="2246854" y="5000853"/>
            <a:ext cx="1705412" cy="1777193"/>
          </a:xfrm>
          <a:prstGeom prst="hexagon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4" name="Hexágono 23"/>
          <p:cNvSpPr/>
          <p:nvPr/>
        </p:nvSpPr>
        <p:spPr>
          <a:xfrm rot="5400000">
            <a:off x="322484" y="4965435"/>
            <a:ext cx="1705412" cy="1885828"/>
          </a:xfrm>
          <a:prstGeom prst="hexagon">
            <a:avLst/>
          </a:prstGeo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009796"/>
              </a:gs>
            </a:gsLst>
            <a:path path="circle">
              <a:fillToRect l="50000" t="-80000" r="50000" b="18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5" name="Hexágono 24"/>
          <p:cNvSpPr/>
          <p:nvPr/>
        </p:nvSpPr>
        <p:spPr>
          <a:xfrm rot="5400000">
            <a:off x="4977164" y="3680316"/>
            <a:ext cx="1705412" cy="1790120"/>
          </a:xfrm>
          <a:prstGeom prst="hexagon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rgbClr val="00744C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6" name="Hexágono 25"/>
          <p:cNvSpPr/>
          <p:nvPr/>
        </p:nvSpPr>
        <p:spPr>
          <a:xfrm rot="5400000">
            <a:off x="3129620" y="3642600"/>
            <a:ext cx="1705412" cy="1777193"/>
          </a:xfrm>
          <a:prstGeom prst="hexagon">
            <a:avLst/>
          </a:prstGeom>
          <a:gradFill>
            <a:gsLst>
              <a:gs pos="0">
                <a:schemeClr val="bg1"/>
              </a:gs>
              <a:gs pos="100000">
                <a:schemeClr val="bg1"/>
              </a:gs>
              <a:gs pos="83000">
                <a:schemeClr val="bg1"/>
              </a:gs>
              <a:gs pos="100000">
                <a:srgbClr val="00744C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7" name="Hexágono 26"/>
          <p:cNvSpPr/>
          <p:nvPr/>
        </p:nvSpPr>
        <p:spPr>
          <a:xfrm rot="5400000">
            <a:off x="4063922" y="2263658"/>
            <a:ext cx="1705412" cy="1777193"/>
          </a:xfrm>
          <a:prstGeom prst="hexagon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rgbClr val="00AFAB"/>
              </a:gs>
            </a:gsLst>
            <a:path path="circle">
              <a:fillToRect l="50000" t="-80000" r="50000" b="18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8" name="Hexágono 27"/>
          <p:cNvSpPr/>
          <p:nvPr/>
        </p:nvSpPr>
        <p:spPr>
          <a:xfrm rot="5400000">
            <a:off x="2195294" y="2236929"/>
            <a:ext cx="1705412" cy="1854576"/>
          </a:xfrm>
          <a:prstGeom prst="hexagon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rgbClr val="00AFAB"/>
              </a:gs>
            </a:gsLst>
            <a:path path="circle">
              <a:fillToRect l="50000" t="-80000" r="50000" b="18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066760" y="1291692"/>
            <a:ext cx="1777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PODER EJECUTIVO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 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1840884" y="2788129"/>
            <a:ext cx="22437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MX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PODERES </a:t>
            </a: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AUTÓNOMOS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319 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4962720" y="4116525"/>
            <a:ext cx="1777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MUNICIPIOS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MAYORES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2025 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B8BDBF96-6414-4350-A35B-A6290229A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207" y="5477521"/>
            <a:ext cx="1379025" cy="91767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414" y="5695677"/>
            <a:ext cx="1654692" cy="605639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1245587" y="4064761"/>
            <a:ext cx="1777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MUNICIPIOS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MENORES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433 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868628" y="2784653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PARAESTATALES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1619</a:t>
            </a: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51326" y="170397"/>
            <a:ext cx="1088530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6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Número de Entes Públicos </a:t>
            </a:r>
            <a:r>
              <a:rPr kumimoji="0" lang="es-MX" sz="4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6E5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que participan </a:t>
            </a:r>
            <a:endParaRPr kumimoji="0" lang="es-ES" sz="4100" b="0" i="0" u="none" strike="noStrike" kern="1200" cap="none" spc="0" normalizeH="0" baseline="0" noProof="0" dirty="0">
              <a:ln>
                <a:noFill/>
              </a:ln>
              <a:solidFill>
                <a:srgbClr val="246E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36080" y="5644553"/>
            <a:ext cx="21361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PARAMUNICIPALES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211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5764238" y="5695677"/>
            <a:ext cx="229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PARAMUNICIPALES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1326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26" name="Picture 6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616" y="5315216"/>
            <a:ext cx="2276651" cy="146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3820A40-2088-48F6-97F9-AD07745E571A}"/>
              </a:ext>
            </a:extLst>
          </p:cNvPr>
          <p:cNvSpPr txBox="1"/>
          <p:nvPr/>
        </p:nvSpPr>
        <p:spPr>
          <a:xfrm>
            <a:off x="8406131" y="4133203"/>
            <a:ext cx="2730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 w="12700">
                  <a:solidFill>
                    <a:srgbClr val="75BDA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75BDA7"/>
                  </a:fgClr>
                  <a:bgClr>
                    <a:srgbClr val="75BDA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75BDA7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MAYORES A VEINTICINCO MIL HABITANTES </a:t>
            </a: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DCEF7AC6-26F8-4D6F-81E7-503BF514B607}"/>
              </a:ext>
            </a:extLst>
          </p:cNvPr>
          <p:cNvSpPr/>
          <p:nvPr/>
        </p:nvSpPr>
        <p:spPr>
          <a:xfrm>
            <a:off x="6909570" y="4347756"/>
            <a:ext cx="1408930" cy="7078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3" name="Flecha: a la derecha 32">
            <a:extLst>
              <a:ext uri="{FF2B5EF4-FFF2-40B4-BE49-F238E27FC236}">
                <a16:creationId xmlns:a16="http://schemas.microsoft.com/office/drawing/2014/main" id="{A23A1EBC-4B35-42AC-A9E9-50F52A03913B}"/>
              </a:ext>
            </a:extLst>
          </p:cNvPr>
          <p:cNvSpPr/>
          <p:nvPr/>
        </p:nvSpPr>
        <p:spPr>
          <a:xfrm rot="14707629">
            <a:off x="575461" y="2834799"/>
            <a:ext cx="1408930" cy="70788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6712AEFE-D4F4-4C0E-BE70-9A96C39F5BFC}"/>
              </a:ext>
            </a:extLst>
          </p:cNvPr>
          <p:cNvSpPr txBox="1"/>
          <p:nvPr/>
        </p:nvSpPr>
        <p:spPr>
          <a:xfrm>
            <a:off x="232277" y="1243573"/>
            <a:ext cx="2730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 w="12700">
                  <a:solidFill>
                    <a:srgbClr val="75BDA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75BDA7"/>
                  </a:fgClr>
                  <a:bgClr>
                    <a:srgbClr val="75BDA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75BDA7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MENORES A VEINTICINCO MIL HABITANTES 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B8BDBF96-6414-4350-A35B-A6290229A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93" y="4043190"/>
            <a:ext cx="1379025" cy="91767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945359" y="989277"/>
            <a:ext cx="676659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400" b="1" dirty="0" smtClean="0">
                <a:solidFill>
                  <a:srgbClr val="467F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SEGUNDA</a:t>
            </a: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7F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EVALUACIÓN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7F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2024</a:t>
            </a: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srgbClr val="467F79"/>
              </a:solidFill>
              <a:effectLst/>
              <a:uLnTx/>
              <a:uFillTx/>
              <a:latin typeface="Arial" panose="020B0604020202020204"/>
              <a:ea typeface="+mn-ea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857445" y="2574461"/>
            <a:ext cx="29049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800" b="1" dirty="0" smtClean="0">
                <a:solidFill>
                  <a:srgbClr val="55989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5965</a:t>
            </a:r>
            <a:endParaRPr lang="es-MX" sz="8800" b="1" dirty="0">
              <a:solidFill>
                <a:srgbClr val="55989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lecha: a la derecha 7">
            <a:extLst>
              <a:ext uri="{FF2B5EF4-FFF2-40B4-BE49-F238E27FC236}">
                <a16:creationId xmlns:a16="http://schemas.microsoft.com/office/drawing/2014/main" id="{DCEF7AC6-26F8-4D6F-81E7-503BF514B607}"/>
              </a:ext>
            </a:extLst>
          </p:cNvPr>
          <p:cNvSpPr/>
          <p:nvPr/>
        </p:nvSpPr>
        <p:spPr>
          <a:xfrm rot="5400000">
            <a:off x="8739478" y="1953534"/>
            <a:ext cx="954352" cy="707886"/>
          </a:xfrm>
          <a:prstGeom prst="rightArrow">
            <a:avLst/>
          </a:prstGeom>
          <a:solidFill>
            <a:srgbClr val="4AA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0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71055" y="120359"/>
            <a:ext cx="1090814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dirty="0">
                <a:solidFill>
                  <a:srgbClr val="246E5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Número de </a:t>
            </a:r>
            <a:r>
              <a:rPr lang="es-MX" sz="4400" dirty="0">
                <a:solidFill>
                  <a:srgbClr val="246E5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reactivos </a:t>
            </a:r>
            <a:r>
              <a:rPr lang="es-MX" sz="3600" dirty="0">
                <a:solidFill>
                  <a:srgbClr val="246E5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por </a:t>
            </a:r>
            <a:r>
              <a:rPr lang="es-MX" sz="4400" dirty="0" smtClean="0">
                <a:solidFill>
                  <a:srgbClr val="246E5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apartado</a:t>
            </a:r>
            <a:r>
              <a:rPr lang="es-MX" sz="3600" dirty="0" smtClean="0">
                <a:solidFill>
                  <a:srgbClr val="246E5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y tipo </a:t>
            </a:r>
            <a:r>
              <a:rPr lang="es-MX" sz="3600" dirty="0">
                <a:solidFill>
                  <a:srgbClr val="246E5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 </a:t>
            </a:r>
            <a:r>
              <a:rPr lang="es-MX" sz="4400" dirty="0" smtClean="0">
                <a:solidFill>
                  <a:srgbClr val="246E5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ente público. </a:t>
            </a:r>
            <a:r>
              <a:rPr lang="es-MX" sz="4400" b="1" dirty="0" smtClean="0">
                <a:solidFill>
                  <a:srgbClr val="246E5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SEGUNDO PERIODO</a:t>
            </a:r>
            <a:r>
              <a:rPr lang="es-MX" sz="4400" b="1" dirty="0">
                <a:solidFill>
                  <a:srgbClr val="246E5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s-MX" sz="4400" b="1" dirty="0" smtClean="0">
                <a:solidFill>
                  <a:srgbClr val="246E5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2024</a:t>
            </a:r>
            <a:endParaRPr lang="es-MX" sz="5400" b="1" dirty="0">
              <a:solidFill>
                <a:srgbClr val="246E5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4400" dirty="0" smtClean="0">
                <a:solidFill>
                  <a:srgbClr val="246E5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s-MX" dirty="0">
              <a:solidFill>
                <a:srgbClr val="246E5C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56" y="2291349"/>
            <a:ext cx="11392887" cy="368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2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altLang="es-MX" dirty="0" smtClean="0"/>
              <a:t>ANTECEDENTES </a:t>
            </a:r>
          </a:p>
        </p:txBody>
      </p:sp>
      <p:sp>
        <p:nvSpPr>
          <p:cNvPr id="4" name="Hexágono 3">
            <a:extLst>
              <a:ext uri="{FF2B5EF4-FFF2-40B4-BE49-F238E27FC236}">
                <a16:creationId xmlns:a16="http://schemas.microsoft.com/office/drawing/2014/main" id="{82A4E4B1-5D76-448A-A35F-FF4EF7C28DC9}"/>
              </a:ext>
            </a:extLst>
          </p:cNvPr>
          <p:cNvSpPr/>
          <p:nvPr/>
        </p:nvSpPr>
        <p:spPr>
          <a:xfrm>
            <a:off x="9247029" y="3549158"/>
            <a:ext cx="298938" cy="257907"/>
          </a:xfrm>
          <a:prstGeom prst="hexagon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5" name="Picture 6" descr="Resultado de imagen para 3d man informes">
            <a:extLst>
              <a:ext uri="{FF2B5EF4-FFF2-40B4-BE49-F238E27FC236}">
                <a16:creationId xmlns:a16="http://schemas.microsoft.com/office/drawing/2014/main" id="{AC884FDD-492E-432C-B309-3FC1A5E4C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048" y="1975894"/>
            <a:ext cx="2575108" cy="206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4681F63-E88D-4BCF-8389-8E750F4AA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345" y="2607997"/>
            <a:ext cx="1658131" cy="88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4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0DCA72E7-7C11-45DC-9AAF-CFE51341FA2A}"/>
              </a:ext>
            </a:extLst>
          </p:cNvPr>
          <p:cNvSpPr/>
          <p:nvPr/>
        </p:nvSpPr>
        <p:spPr>
          <a:xfrm rot="648939">
            <a:off x="6551671" y="2771894"/>
            <a:ext cx="5102970" cy="2962303"/>
          </a:xfrm>
          <a:prstGeom prst="rect">
            <a:avLst/>
          </a:prstGeom>
          <a:solidFill>
            <a:srgbClr val="55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E5824B1-2399-49E7-A3AE-6C83E2F3ECC3}"/>
              </a:ext>
            </a:extLst>
          </p:cNvPr>
          <p:cNvSpPr/>
          <p:nvPr/>
        </p:nvSpPr>
        <p:spPr>
          <a:xfrm rot="20795900">
            <a:off x="505683" y="3416083"/>
            <a:ext cx="4661209" cy="261357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2C1F8D0-3900-4558-BC9C-6840A3BC47F6}"/>
              </a:ext>
            </a:extLst>
          </p:cNvPr>
          <p:cNvSpPr/>
          <p:nvPr/>
        </p:nvSpPr>
        <p:spPr>
          <a:xfrm rot="516846">
            <a:off x="884405" y="3636487"/>
            <a:ext cx="5249929" cy="24723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C002FF9-1229-4DA7-B449-DB10D1065513}"/>
              </a:ext>
            </a:extLst>
          </p:cNvPr>
          <p:cNvSpPr/>
          <p:nvPr/>
        </p:nvSpPr>
        <p:spPr>
          <a:xfrm rot="20795900">
            <a:off x="5497294" y="2345092"/>
            <a:ext cx="6843051" cy="3989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BAD226-81DE-4097-B9D2-C47A1B904875}"/>
              </a:ext>
            </a:extLst>
          </p:cNvPr>
          <p:cNvSpPr txBox="1"/>
          <p:nvPr/>
        </p:nvSpPr>
        <p:spPr>
          <a:xfrm>
            <a:off x="4239491" y="421643"/>
            <a:ext cx="7674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rgbClr val="467F79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ANEXO 1</a:t>
            </a: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467F79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467F79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Reactivos con opción de respuesta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D6A795-7159-4976-9870-CC253E939EEB}"/>
              </a:ext>
            </a:extLst>
          </p:cNvPr>
          <p:cNvSpPr txBox="1"/>
          <p:nvPr/>
        </p:nvSpPr>
        <p:spPr>
          <a:xfrm>
            <a:off x="7850777" y="1494325"/>
            <a:ext cx="4062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“NO APLICA”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CE839A3-B8C5-455D-B0C8-5422F56BB09B}"/>
              </a:ext>
            </a:extLst>
          </p:cNvPr>
          <p:cNvSpPr txBox="1"/>
          <p:nvPr/>
        </p:nvSpPr>
        <p:spPr>
          <a:xfrm rot="495360">
            <a:off x="1049942" y="4496440"/>
            <a:ext cx="4620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A.2.5 Registra en cuentas específicas de activo la baja de bienes inmuebles  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76BAC42-0286-4AAA-BA08-EF40D97F8A2C}"/>
              </a:ext>
            </a:extLst>
          </p:cNvPr>
          <p:cNvSpPr txBox="1"/>
          <p:nvPr/>
        </p:nvSpPr>
        <p:spPr>
          <a:xfrm rot="545003">
            <a:off x="1147725" y="3877517"/>
            <a:ext cx="3639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REACTIVO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43F83B9-76A1-477B-8F57-57A84341ACAE}"/>
              </a:ext>
            </a:extLst>
          </p:cNvPr>
          <p:cNvSpPr txBox="1"/>
          <p:nvPr/>
        </p:nvSpPr>
        <p:spPr>
          <a:xfrm rot="20771160">
            <a:off x="5169290" y="2680656"/>
            <a:ext cx="3588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EVIDENCIA</a:t>
            </a:r>
            <a:r>
              <a:rPr kumimoji="0" lang="es-MX" sz="20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03D4189-F259-4B6C-AF16-4BB8A956F49F}"/>
              </a:ext>
            </a:extLst>
          </p:cNvPr>
          <p:cNvSpPr txBox="1"/>
          <p:nvPr/>
        </p:nvSpPr>
        <p:spPr>
          <a:xfrm rot="20769728">
            <a:off x="5493059" y="2984136"/>
            <a:ext cx="625402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Escrito firmado por el Director General de Contabilidad, Finanzas o su equivalente, redactado en su hoja membretada, dirigido al </a:t>
            </a:r>
            <a:r>
              <a:rPr lang="es-MX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“TITULAR DE LA ENTIDAD DE FISCALIZACIÓN SUPERIOR LOCAL”, </a:t>
            </a:r>
            <a:r>
              <a:rPr lang="es-MX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 es indispensable colocar el nombre del Titular ya que el oficio va dirigido al cargo y no a la persona, </a:t>
            </a:r>
            <a:r>
              <a:rPr lang="es-MX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manifestando que no cuenta con bienes inmuebles propios, o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Manifestando que a la fecha no se ha dado de baja ningún inmueble desde la creación del ente público o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Manifestando que en los últimos 6 años no se ha registrado ninguna baja de bienes inmuebles. </a:t>
            </a:r>
          </a:p>
        </p:txBody>
      </p:sp>
      <p:sp>
        <p:nvSpPr>
          <p:cNvPr id="16" name="Diagrama de flujo: conector 15">
            <a:extLst>
              <a:ext uri="{FF2B5EF4-FFF2-40B4-BE49-F238E27FC236}">
                <a16:creationId xmlns:a16="http://schemas.microsoft.com/office/drawing/2014/main" id="{75AEC6AF-130F-4818-9069-0CEE60AE5BA5}"/>
              </a:ext>
            </a:extLst>
          </p:cNvPr>
          <p:cNvSpPr/>
          <p:nvPr/>
        </p:nvSpPr>
        <p:spPr>
          <a:xfrm>
            <a:off x="412370" y="229806"/>
            <a:ext cx="3621259" cy="3457198"/>
          </a:xfrm>
          <a:prstGeom prst="flowChartConnector">
            <a:avLst/>
          </a:prstGeom>
          <a:solidFill>
            <a:srgbClr val="246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A6229A6-0EA0-4A16-B4A1-255CDF1598D0}"/>
              </a:ext>
            </a:extLst>
          </p:cNvPr>
          <p:cNvSpPr txBox="1"/>
          <p:nvPr/>
        </p:nvSpPr>
        <p:spPr>
          <a:xfrm>
            <a:off x="477121" y="1072490"/>
            <a:ext cx="359445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Deberá adjuntarse evidencia de que el ente público no se encuentra en el supuesto </a:t>
            </a: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mencionado. </a:t>
            </a:r>
            <a:endParaRPr kumimoji="0" lang="es-MX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58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pizarron negro">
            <a:extLst>
              <a:ext uri="{FF2B5EF4-FFF2-40B4-BE49-F238E27FC236}">
                <a16:creationId xmlns:a16="http://schemas.microsoft.com/office/drawing/2014/main" id="{A1361D57-999C-4937-8850-6D37367FC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6231"/>
            <a:ext cx="11474448" cy="863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9DC22FE-28A6-4F78-BD10-B27B5AADE95D}"/>
              </a:ext>
            </a:extLst>
          </p:cNvPr>
          <p:cNvSpPr txBox="1"/>
          <p:nvPr/>
        </p:nvSpPr>
        <p:spPr>
          <a:xfrm>
            <a:off x="5624209" y="661863"/>
            <a:ext cx="4822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Arial" panose="020B0604020202020204" pitchFamily="34" charset="0"/>
              </a:rPr>
              <a:t>Reglas de carga de archivos 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5762B3-CE0B-4486-B6E7-58C583643109}"/>
              </a:ext>
            </a:extLst>
          </p:cNvPr>
          <p:cNvSpPr txBox="1"/>
          <p:nvPr/>
        </p:nvSpPr>
        <p:spPr>
          <a:xfrm>
            <a:off x="5384801" y="1917913"/>
            <a:ext cx="5207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cs typeface="Arial" panose="020B0604020202020204" pitchFamily="34" charset="0"/>
              </a:rPr>
              <a:t>Archivos</a:t>
            </a:r>
            <a:r>
              <a:rPr kumimoji="0" lang="es-MX" sz="2200" b="0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cs typeface="Arial" panose="020B0604020202020204" pitchFamily="34" charset="0"/>
              </a:rPr>
              <a:t> en formato</a:t>
            </a: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cs typeface="Arial" panose="020B0604020202020204" pitchFamily="34" charset="0"/>
              </a:rPr>
              <a:t> PDF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cs typeface="Arial" panose="020B0604020202020204" pitchFamily="34" charset="0"/>
              </a:rPr>
              <a:t>Fácil acceso, no exceder de 5 clics.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s-MX" sz="2200" dirty="0" smtClean="0">
                <a:solidFill>
                  <a:prstClr val="white">
                    <a:lumMod val="95000"/>
                  </a:prstClr>
                </a:solidFill>
                <a:latin typeface="Helvetica" pitchFamily="2" charset="0"/>
                <a:cs typeface="Arial" panose="020B0604020202020204" pitchFamily="34" charset="0"/>
              </a:rPr>
              <a:t>En caso de que se requiera complementar evidencia, adjuntar nuevamente PDF con evidencia inicial más el complemento. </a:t>
            </a: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s-MX" sz="2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Helvetica" pitchFamily="2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cs typeface="Arial" panose="020B0604020202020204" pitchFamily="34" charset="0"/>
              </a:rPr>
              <a:t>NOTA</a:t>
            </a: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cs typeface="Arial" panose="020B0604020202020204" pitchFamily="34" charset="0"/>
              </a:rPr>
              <a:t>: En caso de contar con más de una evidencia, </a:t>
            </a: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cs typeface="Arial" panose="020B0604020202020204" pitchFamily="34" charset="0"/>
              </a:rPr>
              <a:t>se deberán de</a:t>
            </a:r>
            <a:r>
              <a:rPr kumimoji="0" lang="es-MX" sz="2200" b="0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cs typeface="Arial" panose="020B0604020202020204" pitchFamily="34" charset="0"/>
              </a:rPr>
              <a:t> agrupar</a:t>
            </a:r>
            <a:r>
              <a:rPr lang="es-MX" sz="2200" dirty="0" smtClean="0">
                <a:solidFill>
                  <a:prstClr val="white">
                    <a:lumMod val="95000"/>
                  </a:prstClr>
                </a:solidFill>
                <a:latin typeface="Helvetica" pitchFamily="2" charset="0"/>
                <a:cs typeface="Arial" panose="020B0604020202020204" pitchFamily="34" charset="0"/>
              </a:rPr>
              <a:t> en un solo PDF. </a:t>
            </a: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cs typeface="Arial" panose="020B0604020202020204" pitchFamily="34" charset="0"/>
              </a:rPr>
              <a:t> </a:t>
            </a:r>
            <a:endParaRPr kumimoji="0" lang="es-MX" sz="2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E05B326-9278-41C3-8DAB-0D85230D8B9F}"/>
              </a:ext>
            </a:extLst>
          </p:cNvPr>
          <p:cNvSpPr/>
          <p:nvPr/>
        </p:nvSpPr>
        <p:spPr>
          <a:xfrm>
            <a:off x="946241" y="768902"/>
            <a:ext cx="4532731" cy="4796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+mn-ea"/>
                <a:cs typeface="Arial" panose="020B0604020202020204" pitchFamily="34" charset="0"/>
              </a:rPr>
              <a:t>Serán evaluados como reactivos incumplidos, aquellos en los que se adjunten documentos con las siguientes características: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5BDA7">
                  <a:lumMod val="75000"/>
                </a:srgbClr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+mn-ea"/>
                <a:cs typeface="Arial" panose="020B0604020202020204" pitchFamily="34" charset="0"/>
              </a:rPr>
              <a:t>Formato distinto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5BDA7">
                  <a:lumMod val="75000"/>
                </a:srgbClr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+mn-ea"/>
                <a:cs typeface="Arial" panose="020B0604020202020204" pitchFamily="34" charset="0"/>
              </a:rPr>
              <a:t>Dañado.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5BDA7">
                  <a:lumMod val="75000"/>
                </a:srgbClr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+mn-ea"/>
                <a:cs typeface="Arial" panose="020B0604020202020204" pitchFamily="34" charset="0"/>
              </a:rPr>
              <a:t>Presente contraseñas que impidan abrirlo, visualizarlo o copiarlo.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5BDA7">
                  <a:lumMod val="75000"/>
                </a:srgbClr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+mn-ea"/>
                <a:cs typeface="Arial" panose="020B0604020202020204" pitchFamily="34" charset="0"/>
              </a:rPr>
              <a:t>Que se encuentre cifrado</a:t>
            </a: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5BDA7">
                  <a:lumMod val="75000"/>
                </a:srgbClr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ea typeface="+mn-ea"/>
                <a:cs typeface="Arial" panose="020B0604020202020204" pitchFamily="34" charset="0"/>
              </a:rPr>
              <a:t>Que sea ilegible y no contenga datos.</a:t>
            </a:r>
            <a:endParaRPr kumimoji="0" lang="es-MX" sz="2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Helvetica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30" name="Picture 6" descr="Resultado de imagen para 3d man computer">
            <a:extLst>
              <a:ext uri="{FF2B5EF4-FFF2-40B4-BE49-F238E27FC236}">
                <a16:creationId xmlns:a16="http://schemas.microsoft.com/office/drawing/2014/main" id="{DD250744-0D51-4B9B-913B-4694F8E64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17" b="89796" l="10000" r="90000">
                        <a14:foregroundMark x1="50000" y1="14966" x2="50000" y2="14966"/>
                        <a14:foregroundMark x1="50000" y1="14966" x2="50000" y2="14966"/>
                        <a14:foregroundMark x1="49333" y1="13152" x2="49333" y2="13152"/>
                        <a14:foregroundMark x1="49333" y1="13152" x2="49333" y2="13152"/>
                        <a14:foregroundMark x1="44333" y1="10658" x2="44333" y2="10658"/>
                        <a14:foregroundMark x1="44333" y1="10658" x2="44333" y2="10658"/>
                        <a14:foregroundMark x1="47000" y1="10204" x2="47000" y2="10204"/>
                        <a14:foregroundMark x1="47000" y1="10204" x2="47000" y2="10204"/>
                        <a14:foregroundMark x1="36667" y1="9297" x2="36667" y2="9297"/>
                        <a14:foregroundMark x1="36667" y1="9297" x2="36667" y2="9297"/>
                        <a14:foregroundMark x1="39000" y1="8617" x2="39000" y2="8617"/>
                        <a14:foregroundMark x1="39000" y1="8617" x2="39000" y2="8617"/>
                        <a14:foregroundMark x1="72333" y1="89569" x2="72333" y2="89569"/>
                        <a14:foregroundMark x1="72333" y1="89569" x2="72333" y2="89569"/>
                        <a14:foregroundMark x1="62667" y1="87528" x2="62667" y2="87528"/>
                        <a14:foregroundMark x1="62667" y1="87528" x2="62667" y2="87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243" y="4889446"/>
            <a:ext cx="1719482" cy="252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32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altLang="es-MX" dirty="0" smtClean="0"/>
              <a:t>MICROSITIO </a:t>
            </a:r>
            <a:br>
              <a:rPr lang="es-MX" altLang="es-MX" dirty="0" smtClean="0"/>
            </a:br>
            <a:r>
              <a:rPr lang="es-MX" altLang="es-MX" dirty="0" smtClean="0"/>
              <a:t>INDUCCIÓN  </a:t>
            </a:r>
          </a:p>
        </p:txBody>
      </p:sp>
      <p:sp>
        <p:nvSpPr>
          <p:cNvPr id="4" name="Hexágono 3">
            <a:extLst>
              <a:ext uri="{FF2B5EF4-FFF2-40B4-BE49-F238E27FC236}">
                <a16:creationId xmlns:a16="http://schemas.microsoft.com/office/drawing/2014/main" id="{82A4E4B1-5D76-448A-A35F-FF4EF7C28DC9}"/>
              </a:ext>
            </a:extLst>
          </p:cNvPr>
          <p:cNvSpPr/>
          <p:nvPr/>
        </p:nvSpPr>
        <p:spPr>
          <a:xfrm>
            <a:off x="9247029" y="3549158"/>
            <a:ext cx="298938" cy="257907"/>
          </a:xfrm>
          <a:prstGeom prst="hexagon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5" name="Picture 6" descr="Resultado de imagen para 3d man informes">
            <a:extLst>
              <a:ext uri="{FF2B5EF4-FFF2-40B4-BE49-F238E27FC236}">
                <a16:creationId xmlns:a16="http://schemas.microsoft.com/office/drawing/2014/main" id="{AC884FDD-492E-432C-B309-3FC1A5E4C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048" y="1975894"/>
            <a:ext cx="2575108" cy="206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4681F63-E88D-4BCF-8389-8E750F4AA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345" y="2607997"/>
            <a:ext cx="1658131" cy="88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5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45" y="266700"/>
            <a:ext cx="11043019" cy="591815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143000" y="266700"/>
            <a:ext cx="3314700" cy="342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4" name="Conector recto de flecha 3"/>
          <p:cNvCxnSpPr/>
          <p:nvPr/>
        </p:nvCxnSpPr>
        <p:spPr>
          <a:xfrm flipV="1">
            <a:off x="326945" y="762001"/>
            <a:ext cx="1375308" cy="7619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326945" y="5346915"/>
            <a:ext cx="333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Contraseña: eva-2024-2a</a:t>
            </a:r>
            <a:endParaRPr lang="es-MX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48253" y="4959458"/>
            <a:ext cx="311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Usuario: sevac</a:t>
            </a:r>
            <a:endParaRPr lang="es-MX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15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424873" y="369655"/>
            <a:ext cx="10873359" cy="568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8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379" y="272716"/>
            <a:ext cx="10603832" cy="1290191"/>
          </a:xfrm>
          <a:prstGeom prst="rect">
            <a:avLst/>
          </a:prstGeom>
          <a:solidFill>
            <a:srgbClr val="0D7369"/>
          </a:solidFill>
          <a:ln w="2857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 he recibido mi </a:t>
            </a:r>
            <a:r>
              <a:rPr lang="es-MX" sz="48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USUARIO</a:t>
            </a:r>
            <a:r>
              <a:rPr kumimoji="0" lang="es-MX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s-MX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</a:t>
            </a:r>
            <a:r>
              <a:rPr kumimoji="0" lang="es-MX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s-MX" sz="48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CONTRASEÑA</a:t>
            </a:r>
            <a:r>
              <a:rPr kumimoji="0" lang="es-MX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es-MX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98379" y="1572126"/>
            <a:ext cx="10603832" cy="4860757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10674" y="1566460"/>
            <a:ext cx="1037924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</a:rPr>
              <a:t>Si eres un </a:t>
            </a:r>
            <a:r>
              <a:rPr kumimoji="0" lang="es-MX" sz="2200" b="1" i="0" u="sng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</a:rPr>
              <a:t>enlace que participó en la</a:t>
            </a:r>
            <a:r>
              <a:rPr lang="es-MX" sz="2200" b="1" u="sng" noProof="0" dirty="0">
                <a:solidFill>
                  <a:srgbClr val="3F3F3F"/>
                </a:solidFill>
                <a:latin typeface="Century Gothic" panose="020B0502020202020204" pitchFamily="34" charset="0"/>
              </a:rPr>
              <a:t> </a:t>
            </a:r>
            <a:r>
              <a:rPr lang="es-MX" sz="2200" b="1" u="sng" noProof="0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cuarta</a:t>
            </a:r>
            <a:r>
              <a:rPr kumimoji="0" lang="es-MX" sz="2200" b="1" i="0" u="sng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</a:rPr>
              <a:t> evaluación del </a:t>
            </a:r>
            <a:r>
              <a:rPr lang="es-MX" sz="2200" b="1" u="sng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2023</a:t>
            </a:r>
            <a:r>
              <a:rPr kumimoji="0" lang="es-MX" sz="2200" b="1" i="0" u="sng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</a:rPr>
              <a:t>, </a:t>
            </a: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</a:rPr>
              <a:t>se pide enviar un correo a </a:t>
            </a:r>
            <a:r>
              <a:rPr kumimoji="0" lang="es-MX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uLnTx/>
                <a:uFillTx/>
                <a:latin typeface="Century Gothic" panose="020B0502020202020204" pitchFamily="34" charset="0"/>
                <a:hlinkClick r:id="rId2"/>
              </a:rPr>
              <a:t>sevac@hacienda.gob.mx</a:t>
            </a: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</a:rPr>
              <a:t> con los siguientes datos, </a:t>
            </a:r>
            <a:r>
              <a:rPr kumimoji="0" lang="es-MX" sz="2200" b="1" i="0" u="sng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</a:rPr>
              <a:t>solicitando reenvío de usuario y contraseña: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</a:rPr>
              <a:t>Nombre oficial de su ente público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</a:rPr>
              <a:t>Entidad federativa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</a:rPr>
              <a:t>Municipio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</a:rPr>
              <a:t>Nombre completo del enlace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</a:rPr>
              <a:t>Teléfono de contacto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</a:rPr>
              <a:t>Si eres un </a:t>
            </a:r>
            <a:r>
              <a:rPr kumimoji="0" lang="es-MX" sz="2200" b="1" i="0" u="sng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</a:rPr>
              <a:t>enlace nuevo, </a:t>
            </a: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</a:rPr>
              <a:t>accede a la siguiente liga y sigue las instrucciones proporcionadas para </a:t>
            </a:r>
            <a:r>
              <a:rPr kumimoji="0" lang="es-MX" sz="2200" b="1" i="0" u="sng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</a:rPr>
              <a:t>elaborar el oficio de designación y debes enviarlo </a:t>
            </a: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</a:rPr>
              <a:t>al correo antes mencionado, solicitando el usuario y contraseña: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467F79"/>
                </a:solidFill>
                <a:effectLst/>
                <a:uLnTx/>
                <a:uFillTx/>
                <a:latin typeface="Century Gothic" panose="020B0502020202020204" pitchFamily="34" charset="0"/>
                <a:hlinkClick r:id="rId3"/>
              </a:rPr>
              <a:t>https://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7F79"/>
                </a:solidFill>
                <a:effectLst/>
                <a:uLnTx/>
                <a:uFillTx/>
                <a:latin typeface="Century Gothic" panose="020B0502020202020204" pitchFamily="34" charset="0"/>
                <a:hlinkClick r:id="rId3"/>
              </a:rPr>
              <a:t>www.conac.gob.mx/work/models/CONAC/SEvAC/DirectorioEnlaces/oficio_nuevo_enlace.PDF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7F79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467F79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3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altLang="es-MX" dirty="0" smtClean="0"/>
              <a:t>PLATAFORMA </a:t>
            </a:r>
            <a:br>
              <a:rPr lang="es-MX" altLang="es-MX" dirty="0" smtClean="0"/>
            </a:br>
            <a:r>
              <a:rPr lang="es-MX" altLang="es-MX" dirty="0" smtClean="0"/>
              <a:t>SEVAC  </a:t>
            </a:r>
          </a:p>
        </p:txBody>
      </p:sp>
      <p:sp>
        <p:nvSpPr>
          <p:cNvPr id="4" name="Hexágono 3">
            <a:extLst>
              <a:ext uri="{FF2B5EF4-FFF2-40B4-BE49-F238E27FC236}">
                <a16:creationId xmlns:a16="http://schemas.microsoft.com/office/drawing/2014/main" id="{82A4E4B1-5D76-448A-A35F-FF4EF7C28DC9}"/>
              </a:ext>
            </a:extLst>
          </p:cNvPr>
          <p:cNvSpPr/>
          <p:nvPr/>
        </p:nvSpPr>
        <p:spPr>
          <a:xfrm>
            <a:off x="9247029" y="3549158"/>
            <a:ext cx="298938" cy="257907"/>
          </a:xfrm>
          <a:prstGeom prst="hexagon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5" name="Picture 6" descr="Resultado de imagen para 3d man informes">
            <a:extLst>
              <a:ext uri="{FF2B5EF4-FFF2-40B4-BE49-F238E27FC236}">
                <a16:creationId xmlns:a16="http://schemas.microsoft.com/office/drawing/2014/main" id="{AC884FDD-492E-432C-B309-3FC1A5E4C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048" y="1975894"/>
            <a:ext cx="2575108" cy="206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4681F63-E88D-4BCF-8389-8E750F4AA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345" y="2607997"/>
            <a:ext cx="1658131" cy="88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6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49232" y="780875"/>
            <a:ext cx="113289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Proceso de Captura en la plataforma 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32" y="540728"/>
            <a:ext cx="10863712" cy="5460000"/>
          </a:xfrm>
          <a:prstGeom prst="rect">
            <a:avLst/>
          </a:prstGeom>
        </p:spPr>
      </p:pic>
      <p:cxnSp>
        <p:nvCxnSpPr>
          <p:cNvPr id="4" name="Conector recto de flecha 3"/>
          <p:cNvCxnSpPr/>
          <p:nvPr/>
        </p:nvCxnSpPr>
        <p:spPr>
          <a:xfrm flipV="1">
            <a:off x="552450" y="1074066"/>
            <a:ext cx="1203858" cy="10023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381000" y="540728"/>
            <a:ext cx="3333750" cy="4308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5346192" y="4759452"/>
            <a:ext cx="1314450" cy="3619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445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211422" y="304800"/>
            <a:ext cx="11067390" cy="5771764"/>
            <a:chOff x="256392" y="457199"/>
            <a:chExt cx="11630807" cy="5979583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392" y="457199"/>
              <a:ext cx="11630807" cy="5979583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5757333" y="797667"/>
              <a:ext cx="5232400" cy="198877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5" name="Rectángulo 4"/>
          <p:cNvSpPr/>
          <p:nvPr/>
        </p:nvSpPr>
        <p:spPr>
          <a:xfrm>
            <a:off x="128335" y="1091708"/>
            <a:ext cx="1527438" cy="22638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" name="Conector recto de flecha 5"/>
          <p:cNvCxnSpPr/>
          <p:nvPr/>
        </p:nvCxnSpPr>
        <p:spPr>
          <a:xfrm flipV="1">
            <a:off x="-170438" y="3472449"/>
            <a:ext cx="763719" cy="5949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50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261124" y="184728"/>
            <a:ext cx="10998003" cy="5987284"/>
            <a:chOff x="242652" y="314793"/>
            <a:chExt cx="11599577" cy="6235909"/>
          </a:xfrm>
        </p:grpSpPr>
        <p:grpSp>
          <p:nvGrpSpPr>
            <p:cNvPr id="4" name="Grupo 3"/>
            <p:cNvGrpSpPr/>
            <p:nvPr/>
          </p:nvGrpSpPr>
          <p:grpSpPr>
            <a:xfrm>
              <a:off x="299802" y="314793"/>
              <a:ext cx="11542427" cy="6235909"/>
              <a:chOff x="299802" y="314793"/>
              <a:chExt cx="11542427" cy="6235909"/>
            </a:xfrm>
          </p:grpSpPr>
          <p:pic>
            <p:nvPicPr>
              <p:cNvPr id="2" name="Imagen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99802" y="314793"/>
                <a:ext cx="11542427" cy="6235909"/>
              </a:xfrm>
              <a:prstGeom prst="rect">
                <a:avLst/>
              </a:prstGeom>
            </p:spPr>
          </p:pic>
          <p:sp>
            <p:nvSpPr>
              <p:cNvPr id="3" name="Rectángulo 2"/>
              <p:cNvSpPr/>
              <p:nvPr/>
            </p:nvSpPr>
            <p:spPr>
              <a:xfrm>
                <a:off x="5756223" y="359764"/>
                <a:ext cx="5096656" cy="314793"/>
              </a:xfrm>
              <a:prstGeom prst="rect">
                <a:avLst/>
              </a:prstGeom>
              <a:solidFill>
                <a:srgbClr val="2828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5" name="Rectángulo 4"/>
            <p:cNvSpPr/>
            <p:nvPr/>
          </p:nvSpPr>
          <p:spPr>
            <a:xfrm>
              <a:off x="1950280" y="2668248"/>
              <a:ext cx="9712067" cy="157396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10044969" y="3537679"/>
              <a:ext cx="1527438" cy="4347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8" name="Conector recto de flecha 7"/>
            <p:cNvCxnSpPr/>
            <p:nvPr/>
          </p:nvCxnSpPr>
          <p:spPr>
            <a:xfrm flipV="1">
              <a:off x="9999220" y="4017364"/>
              <a:ext cx="809468" cy="109428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ángulo 8"/>
            <p:cNvSpPr/>
            <p:nvPr/>
          </p:nvSpPr>
          <p:spPr>
            <a:xfrm>
              <a:off x="242652" y="3314700"/>
              <a:ext cx="1538055" cy="50529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2276937" y="3662634"/>
              <a:ext cx="507206" cy="184804"/>
            </a:xfrm>
            <a:prstGeom prst="rect">
              <a:avLst/>
            </a:prstGeom>
            <a:solidFill>
              <a:srgbClr val="5598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3110800" y="3639132"/>
              <a:ext cx="928047" cy="197190"/>
            </a:xfrm>
            <a:prstGeom prst="rect">
              <a:avLst/>
            </a:prstGeom>
            <a:solidFill>
              <a:srgbClr val="5598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66001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genially.blob.core.windows.net/genially/genially/layouts/278f7f0c-7df8-47be-91d1-0f3cdd3fa577.png?v=32019">
            <a:extLst>
              <a:ext uri="{FF2B5EF4-FFF2-40B4-BE49-F238E27FC236}">
                <a16:creationId xmlns:a16="http://schemas.microsoft.com/office/drawing/2014/main" id="{12EA7A66-C017-4C75-B3B2-8076B7876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028" y="2010852"/>
            <a:ext cx="3685903" cy="288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Marcador de posición de imagen 5">
            <a:extLst>
              <a:ext uri="{FF2B5EF4-FFF2-40B4-BE49-F238E27FC236}">
                <a16:creationId xmlns:a16="http://schemas.microsoft.com/office/drawing/2014/main" id="{063B1725-D412-48DE-927E-8F376CC80D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781" b="9781"/>
          <a:stretch>
            <a:fillRect/>
          </a:stretch>
        </p:blipFill>
        <p:spPr>
          <a:xfrm>
            <a:off x="5072961" y="2350402"/>
            <a:ext cx="1973053" cy="158725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1D02792-C15A-4EF7-93C6-551F772764DF}"/>
              </a:ext>
            </a:extLst>
          </p:cNvPr>
          <p:cNvSpPr/>
          <p:nvPr/>
        </p:nvSpPr>
        <p:spPr>
          <a:xfrm>
            <a:off x="326732" y="422544"/>
            <a:ext cx="11652832" cy="6435456"/>
          </a:xfrm>
          <a:prstGeom prst="rect">
            <a:avLst/>
          </a:prstGeom>
          <a:gradFill>
            <a:gsLst>
              <a:gs pos="38000">
                <a:schemeClr val="bg1">
                  <a:lumMod val="50000"/>
                  <a:alpha val="0"/>
                </a:schemeClr>
              </a:gs>
              <a:gs pos="96000">
                <a:srgbClr val="00AFAB"/>
              </a:gs>
              <a:gs pos="100000">
                <a:srgbClr val="009796"/>
              </a:gs>
              <a:gs pos="100000">
                <a:srgbClr val="00AFA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" name="Círculo: vacío 9">
            <a:extLst>
              <a:ext uri="{FF2B5EF4-FFF2-40B4-BE49-F238E27FC236}">
                <a16:creationId xmlns:a16="http://schemas.microsoft.com/office/drawing/2014/main" id="{E8C3E398-4EBB-4081-88D7-AB34C03807FE}"/>
              </a:ext>
            </a:extLst>
          </p:cNvPr>
          <p:cNvSpPr/>
          <p:nvPr/>
        </p:nvSpPr>
        <p:spPr>
          <a:xfrm>
            <a:off x="2535924" y="320164"/>
            <a:ext cx="7047125" cy="6217672"/>
          </a:xfrm>
          <a:prstGeom prst="donut">
            <a:avLst>
              <a:gd name="adj" fmla="val 263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245F635-968A-49FE-92C9-816DC3D52993}"/>
              </a:ext>
            </a:extLst>
          </p:cNvPr>
          <p:cNvCxnSpPr/>
          <p:nvPr/>
        </p:nvCxnSpPr>
        <p:spPr>
          <a:xfrm>
            <a:off x="2875128" y="2110154"/>
            <a:ext cx="1477108" cy="72683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5AC6F84-EE70-419C-8BC6-0E2033020871}"/>
              </a:ext>
            </a:extLst>
          </p:cNvPr>
          <p:cNvCxnSpPr>
            <a:cxnSpLocks/>
          </p:cNvCxnSpPr>
          <p:nvPr/>
        </p:nvCxnSpPr>
        <p:spPr>
          <a:xfrm>
            <a:off x="5649686" y="320164"/>
            <a:ext cx="130628" cy="1671922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ABF0391-B692-4831-9116-6B4AF1567911}"/>
              </a:ext>
            </a:extLst>
          </p:cNvPr>
          <p:cNvCxnSpPr>
            <a:cxnSpLocks/>
          </p:cNvCxnSpPr>
          <p:nvPr/>
        </p:nvCxnSpPr>
        <p:spPr>
          <a:xfrm flipV="1">
            <a:off x="2875128" y="4207258"/>
            <a:ext cx="1794843" cy="381548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5B7144B4-B77D-4341-8F73-C85463436207}"/>
              </a:ext>
            </a:extLst>
          </p:cNvPr>
          <p:cNvCxnSpPr>
            <a:cxnSpLocks/>
          </p:cNvCxnSpPr>
          <p:nvPr/>
        </p:nvCxnSpPr>
        <p:spPr>
          <a:xfrm flipH="1">
            <a:off x="5747658" y="4865915"/>
            <a:ext cx="32656" cy="167192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29DF8266-E8F5-4512-87B9-6C31270B48E6}"/>
              </a:ext>
            </a:extLst>
          </p:cNvPr>
          <p:cNvCxnSpPr>
            <a:cxnSpLocks/>
          </p:cNvCxnSpPr>
          <p:nvPr/>
        </p:nvCxnSpPr>
        <p:spPr>
          <a:xfrm>
            <a:off x="7626793" y="4190471"/>
            <a:ext cx="1344127" cy="1029989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4444F59E-4A3C-4843-9E65-E39916957010}"/>
              </a:ext>
            </a:extLst>
          </p:cNvPr>
          <p:cNvCxnSpPr>
            <a:cxnSpLocks/>
          </p:cNvCxnSpPr>
          <p:nvPr/>
        </p:nvCxnSpPr>
        <p:spPr>
          <a:xfrm flipV="1">
            <a:off x="7438023" y="1570161"/>
            <a:ext cx="1453937" cy="82885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5436678-2021-4D73-9855-577E0B6DB9E6}"/>
              </a:ext>
            </a:extLst>
          </p:cNvPr>
          <p:cNvSpPr txBox="1"/>
          <p:nvPr/>
        </p:nvSpPr>
        <p:spPr>
          <a:xfrm>
            <a:off x="3575635" y="900551"/>
            <a:ext cx="2306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PROPÓSITO: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055526ED-AC75-4781-85AD-EBA010EA0389}"/>
              </a:ext>
            </a:extLst>
          </p:cNvPr>
          <p:cNvSpPr txBox="1"/>
          <p:nvPr/>
        </p:nvSpPr>
        <p:spPr>
          <a:xfrm>
            <a:off x="3280741" y="1358894"/>
            <a:ext cx="2545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Determinar el grado de avance </a:t>
            </a:r>
          </a:p>
        </p:txBody>
      </p:sp>
      <p:pic>
        <p:nvPicPr>
          <p:cNvPr id="42" name="Gráfico 41" descr="Gráfico de barras">
            <a:extLst>
              <a:ext uri="{FF2B5EF4-FFF2-40B4-BE49-F238E27FC236}">
                <a16:creationId xmlns:a16="http://schemas.microsoft.com/office/drawing/2014/main" id="{419C61FB-A733-446F-9F64-17776C1C08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773584" y="1914096"/>
            <a:ext cx="731244" cy="731244"/>
          </a:xfrm>
          <a:prstGeom prst="rect">
            <a:avLst/>
          </a:prstGeom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id="{DA09E4F1-A69D-4CAB-B08E-3621351E648C}"/>
              </a:ext>
            </a:extLst>
          </p:cNvPr>
          <p:cNvSpPr txBox="1"/>
          <p:nvPr/>
        </p:nvSpPr>
        <p:spPr>
          <a:xfrm>
            <a:off x="6213806" y="628991"/>
            <a:ext cx="2677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Se realiza 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manera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TRIMESTRAL</a:t>
            </a:r>
            <a:endParaRPr kumimoji="0" lang="es-MX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Gráfico 44" descr="Calendario mensual">
            <a:extLst>
              <a:ext uri="{FF2B5EF4-FFF2-40B4-BE49-F238E27FC236}">
                <a16:creationId xmlns:a16="http://schemas.microsoft.com/office/drawing/2014/main" id="{124270A6-81A6-4B7D-AEAF-63D6C79BB4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755446" y="884259"/>
            <a:ext cx="757069" cy="757069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7897390F-0E75-4E15-8CF3-9B1F0FDDDC4D}"/>
              </a:ext>
            </a:extLst>
          </p:cNvPr>
          <p:cNvSpPr txBox="1"/>
          <p:nvPr/>
        </p:nvSpPr>
        <p:spPr>
          <a:xfrm>
            <a:off x="7931956" y="2803777"/>
            <a:ext cx="19268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a través de la cual se recopila la información. 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1B89496-5CC7-4A0A-876D-8E9E0CBB26F5}"/>
              </a:ext>
            </a:extLst>
          </p:cNvPr>
          <p:cNvSpPr txBox="1"/>
          <p:nvPr/>
        </p:nvSpPr>
        <p:spPr>
          <a:xfrm>
            <a:off x="5775033" y="4765809"/>
            <a:ext cx="2306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CACEF´S  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5FF4957E-0CFD-45AB-A490-41AE176E4C6B}"/>
              </a:ext>
            </a:extLst>
          </p:cNvPr>
          <p:cNvSpPr txBox="1"/>
          <p:nvPr/>
        </p:nvSpPr>
        <p:spPr>
          <a:xfrm>
            <a:off x="5814495" y="5135624"/>
            <a:ext cx="247534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Realizan las acciones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para lograr que los </a:t>
            </a:r>
            <a:r>
              <a:rPr kumimoji="0" lang="es-MX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entes</a:t>
            </a:r>
            <a:r>
              <a:rPr kumimoji="0" lang="es-MX" sz="17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kumimoji="0" lang="es-MX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públicos participen.</a:t>
            </a:r>
            <a:r>
              <a:rPr kumimoji="0" lang="es-MX" sz="17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kumimoji="0" lang="es-MX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CC6E66D5-4744-4921-BC79-C487D5A2295E}"/>
              </a:ext>
            </a:extLst>
          </p:cNvPr>
          <p:cNvSpPr txBox="1"/>
          <p:nvPr/>
        </p:nvSpPr>
        <p:spPr>
          <a:xfrm>
            <a:off x="3973080" y="4626888"/>
            <a:ext cx="20828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Realiza la evaluación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de </a:t>
            </a: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la</a:t>
            </a:r>
            <a:r>
              <a:rPr kumimoji="0" lang="es-MX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información </a:t>
            </a: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cargada. 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789F371B-5D2B-46CB-8B55-E75E773B4B0D}"/>
              </a:ext>
            </a:extLst>
          </p:cNvPr>
          <p:cNvSpPr txBox="1"/>
          <p:nvPr/>
        </p:nvSpPr>
        <p:spPr>
          <a:xfrm>
            <a:off x="3914789" y="4262200"/>
            <a:ext cx="99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sz="2400" dirty="0"/>
              <a:t>EFSL :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7349FB8A-74D5-46FF-9927-1B8945EF4F33}"/>
              </a:ext>
            </a:extLst>
          </p:cNvPr>
          <p:cNvSpPr txBox="1"/>
          <p:nvPr/>
        </p:nvSpPr>
        <p:spPr>
          <a:xfrm>
            <a:off x="7785614" y="2106856"/>
            <a:ext cx="2365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HERRAMIENTA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TECNOLÓGICA </a:t>
            </a:r>
          </a:p>
        </p:txBody>
      </p:sp>
      <p:pic>
        <p:nvPicPr>
          <p:cNvPr id="53" name="Gráfico 52" descr="Internet">
            <a:extLst>
              <a:ext uri="{FF2B5EF4-FFF2-40B4-BE49-F238E27FC236}">
                <a16:creationId xmlns:a16="http://schemas.microsoft.com/office/drawing/2014/main" id="{2192C685-CF53-43BF-A28E-194416EFC9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371568" y="3973739"/>
            <a:ext cx="914400" cy="914400"/>
          </a:xfrm>
          <a:prstGeom prst="rect">
            <a:avLst/>
          </a:prstGeom>
        </p:spPr>
      </p:pic>
      <p:pic>
        <p:nvPicPr>
          <p:cNvPr id="55" name="Gráfico 54" descr="Marca de verificación">
            <a:extLst>
              <a:ext uri="{FF2B5EF4-FFF2-40B4-BE49-F238E27FC236}">
                <a16:creationId xmlns:a16="http://schemas.microsoft.com/office/drawing/2014/main" id="{ECF041D5-59B1-44A2-8A75-A9222C81E2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045616" y="5848992"/>
            <a:ext cx="781026" cy="781026"/>
          </a:xfrm>
          <a:prstGeom prst="rect">
            <a:avLst/>
          </a:prstGeom>
        </p:spPr>
      </p:pic>
      <p:sp>
        <p:nvSpPr>
          <p:cNvPr id="56" name="CuadroTexto 55">
            <a:extLst>
              <a:ext uri="{FF2B5EF4-FFF2-40B4-BE49-F238E27FC236}">
                <a16:creationId xmlns:a16="http://schemas.microsoft.com/office/drawing/2014/main" id="{A4EE1B09-B13A-4C75-B817-59123457D069}"/>
              </a:ext>
            </a:extLst>
          </p:cNvPr>
          <p:cNvSpPr txBox="1"/>
          <p:nvPr/>
        </p:nvSpPr>
        <p:spPr>
          <a:xfrm>
            <a:off x="8565587" y="5470357"/>
            <a:ext cx="3703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Consejos de Armonización Contable de las Entidades </a:t>
            </a: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Federativas 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(CACEF´S)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FAAA01A8-3C5C-4D57-B53C-31BC16EBDEB8}"/>
              </a:ext>
            </a:extLst>
          </p:cNvPr>
          <p:cNvSpPr txBox="1"/>
          <p:nvPr/>
        </p:nvSpPr>
        <p:spPr>
          <a:xfrm>
            <a:off x="421614" y="5554639"/>
            <a:ext cx="3343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Entidad de Fiscalización Superior Local (</a:t>
            </a:r>
            <a:r>
              <a:rPr kumimoji="0" lang="es-MX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EFSL)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D651C464-210D-417F-A6EC-9F5DC2B14AB3}"/>
              </a:ext>
            </a:extLst>
          </p:cNvPr>
          <p:cNvSpPr/>
          <p:nvPr/>
        </p:nvSpPr>
        <p:spPr>
          <a:xfrm>
            <a:off x="326732" y="259117"/>
            <a:ext cx="2816789" cy="1794015"/>
          </a:xfrm>
          <a:prstGeom prst="ellipse">
            <a:avLst/>
          </a:prstGeom>
          <a:solidFill>
            <a:srgbClr val="4CB19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F2B956-11DC-488C-A1B2-7282D41E4339}"/>
              </a:ext>
            </a:extLst>
          </p:cNvPr>
          <p:cNvSpPr txBox="1"/>
          <p:nvPr/>
        </p:nvSpPr>
        <p:spPr>
          <a:xfrm>
            <a:off x="396849" y="601968"/>
            <a:ext cx="264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Facilita la FISCALIZACIÓN </a:t>
            </a:r>
          </a:p>
        </p:txBody>
      </p:sp>
      <p:sp>
        <p:nvSpPr>
          <p:cNvPr id="18" name="Flecha: hacia arriba 17">
            <a:extLst>
              <a:ext uri="{FF2B5EF4-FFF2-40B4-BE49-F238E27FC236}">
                <a16:creationId xmlns:a16="http://schemas.microsoft.com/office/drawing/2014/main" id="{D542C1DA-90EE-485A-8C24-E306E6955E50}"/>
              </a:ext>
            </a:extLst>
          </p:cNvPr>
          <p:cNvSpPr/>
          <p:nvPr/>
        </p:nvSpPr>
        <p:spPr>
          <a:xfrm rot="3233023">
            <a:off x="2368417" y="1581769"/>
            <a:ext cx="921044" cy="1384712"/>
          </a:xfrm>
          <a:prstGeom prst="upArrow">
            <a:avLst/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5" name="Diagrama de flujo: conector 34">
            <a:extLst>
              <a:ext uri="{FF2B5EF4-FFF2-40B4-BE49-F238E27FC236}">
                <a16:creationId xmlns:a16="http://schemas.microsoft.com/office/drawing/2014/main" id="{128E674A-7660-48AB-B4F4-33486B047A49}"/>
              </a:ext>
            </a:extLst>
          </p:cNvPr>
          <p:cNvSpPr/>
          <p:nvPr/>
        </p:nvSpPr>
        <p:spPr>
          <a:xfrm>
            <a:off x="291154" y="2429626"/>
            <a:ext cx="3282520" cy="2888826"/>
          </a:xfrm>
          <a:prstGeom prst="flowChartConnector">
            <a:avLst/>
          </a:prstGeom>
          <a:solidFill>
            <a:srgbClr val="4CB19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Nace del CONVENIO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Consejo Nacional de Armonización Contable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ASOFIS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9858794" y="2078048"/>
            <a:ext cx="2033080" cy="2505854"/>
          </a:xfrm>
          <a:prstGeom prst="rect">
            <a:avLst/>
          </a:prstGeom>
          <a:solidFill>
            <a:srgbClr val="246E5C"/>
          </a:solidFill>
          <a:ln>
            <a:solidFill>
              <a:srgbClr val="246E5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D.O.F 30-12-2015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Creación de Consejos Estatales de Armonización Contable  </a:t>
            </a:r>
          </a:p>
        </p:txBody>
      </p:sp>
      <p:sp>
        <p:nvSpPr>
          <p:cNvPr id="6" name="Flecha abajo 5"/>
          <p:cNvSpPr/>
          <p:nvPr/>
        </p:nvSpPr>
        <p:spPr>
          <a:xfrm rot="10800000">
            <a:off x="10667472" y="4596661"/>
            <a:ext cx="504740" cy="804431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34" name="Picture 2" descr="Resultado de imagen para asofis">
            <a:extLst>
              <a:ext uri="{FF2B5EF4-FFF2-40B4-BE49-F238E27FC236}">
                <a16:creationId xmlns:a16="http://schemas.microsoft.com/office/drawing/2014/main" id="{65FE59AE-55B5-4EDA-8842-B5D12581E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26923" y1="46053" x2="26923" y2="46053"/>
                        <a14:foregroundMark x1="42628" y1="56579" x2="42628" y2="56579"/>
                        <a14:foregroundMark x1="41026" y1="56579" x2="41026" y2="56579"/>
                        <a14:foregroundMark x1="38462" y1="63158" x2="38462" y2="63158"/>
                        <a14:foregroundMark x1="50000" y1="42105" x2="50000" y2="42105"/>
                        <a14:foregroundMark x1="50000" y1="63158" x2="50000" y2="63158"/>
                        <a14:foregroundMark x1="63462" y1="50000" x2="63462" y2="50000"/>
                        <a14:foregroundMark x1="56731" y1="50000" x2="56731" y2="50000"/>
                        <a14:foregroundMark x1="69231" y1="52632" x2="69231" y2="52632"/>
                        <a14:foregroundMark x1="76923" y1="52632" x2="76923" y2="52632"/>
                        <a14:foregroundMark x1="71795" y1="39474" x2="71795" y2="39474"/>
                        <a14:foregroundMark x1="81731" y1="52632" x2="81731" y2="52632"/>
                        <a14:foregroundMark x1="59295" y1="39474" x2="59295" y2="39474"/>
                        <a14:foregroundMark x1="37500" y1="59211" x2="37500" y2="59211"/>
                        <a14:foregroundMark x1="38462" y1="59211" x2="38462" y2="59211"/>
                        <a14:foregroundMark x1="51923" y1="63158" x2="51923" y2="631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785" y="739524"/>
            <a:ext cx="2357046" cy="57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73B1620A-ECB4-4182-93A3-C7AC4B0BFAE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955" y="1321091"/>
            <a:ext cx="1654692" cy="60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7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277843" y="683490"/>
            <a:ext cx="10888922" cy="5874471"/>
            <a:chOff x="277842" y="298938"/>
            <a:chExt cx="11539019" cy="6259024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7842" y="298938"/>
              <a:ext cx="11539019" cy="6259024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5662246" y="316523"/>
              <a:ext cx="5099539" cy="2286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" name="Rectángulo 3"/>
            <p:cNvSpPr/>
            <p:nvPr/>
          </p:nvSpPr>
          <p:spPr>
            <a:xfrm>
              <a:off x="1617785" y="1969477"/>
              <a:ext cx="10023230" cy="158261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1617785" y="3651736"/>
              <a:ext cx="10023230" cy="290622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6" name="Conector recto de flecha 5"/>
            <p:cNvCxnSpPr/>
            <p:nvPr/>
          </p:nvCxnSpPr>
          <p:spPr>
            <a:xfrm flipV="1">
              <a:off x="1793631" y="5222631"/>
              <a:ext cx="1002899" cy="53981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ángulo 6"/>
            <p:cNvSpPr/>
            <p:nvPr/>
          </p:nvSpPr>
          <p:spPr>
            <a:xfrm>
              <a:off x="3493827" y="2361063"/>
              <a:ext cx="409433" cy="191068"/>
            </a:xfrm>
            <a:prstGeom prst="rect">
              <a:avLst/>
            </a:prstGeom>
            <a:solidFill>
              <a:srgbClr val="5FAA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3493827" y="2609025"/>
              <a:ext cx="504967" cy="138111"/>
            </a:xfrm>
            <a:prstGeom prst="rect">
              <a:avLst/>
            </a:prstGeom>
            <a:solidFill>
              <a:srgbClr val="5FAA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266007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01338" y="287383"/>
            <a:ext cx="11559735" cy="6283233"/>
            <a:chOff x="301338" y="287383"/>
            <a:chExt cx="11559735" cy="6283233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1338" y="287383"/>
              <a:ext cx="11559735" cy="6283233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5812971" y="339634"/>
              <a:ext cx="5199018" cy="143692"/>
            </a:xfrm>
            <a:prstGeom prst="rect">
              <a:avLst/>
            </a:prstGeom>
            <a:solidFill>
              <a:srgbClr val="14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5" name="Rectángulo 4"/>
          <p:cNvSpPr/>
          <p:nvPr/>
        </p:nvSpPr>
        <p:spPr>
          <a:xfrm>
            <a:off x="3552092" y="535577"/>
            <a:ext cx="5081954" cy="52145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3640012" y="4114800"/>
            <a:ext cx="2461846" cy="8968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7" name="Conector recto de flecha 6"/>
          <p:cNvCxnSpPr/>
          <p:nvPr/>
        </p:nvCxnSpPr>
        <p:spPr>
          <a:xfrm flipV="1">
            <a:off x="3692767" y="4859580"/>
            <a:ext cx="422607" cy="4789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4857750" y="3143250"/>
            <a:ext cx="304800" cy="12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97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96215" y="543238"/>
            <a:ext cx="11525518" cy="5728773"/>
            <a:chOff x="1" y="749300"/>
            <a:chExt cx="12352376" cy="5948249"/>
          </a:xfrm>
        </p:grpSpPr>
        <p:pic>
          <p:nvPicPr>
            <p:cNvPr id="1054" name="Google Shape;1054;p6"/>
            <p:cNvPicPr preferRelativeResize="0"/>
            <p:nvPr/>
          </p:nvPicPr>
          <p:blipFill rotWithShape="1">
            <a:blip r:embed="rId2">
              <a:alphaModFix/>
            </a:blip>
            <a:srcRect t="11699" r="-1337"/>
            <a:stretch/>
          </p:blipFill>
          <p:spPr>
            <a:xfrm>
              <a:off x="1" y="749300"/>
              <a:ext cx="12352376" cy="59482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638800" y="762000"/>
              <a:ext cx="5486400" cy="190500"/>
            </a:xfrm>
            <a:prstGeom prst="rect">
              <a:avLst/>
            </a:prstGeom>
            <a:solidFill>
              <a:srgbClr val="14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8" name="Rectángulo 7"/>
          <p:cNvSpPr/>
          <p:nvPr/>
        </p:nvSpPr>
        <p:spPr>
          <a:xfrm>
            <a:off x="1600200" y="904830"/>
            <a:ext cx="10221533" cy="3695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471134" y="3932170"/>
            <a:ext cx="6375400" cy="266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9646633" y="4122550"/>
            <a:ext cx="939800" cy="292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72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399245" y="749658"/>
            <a:ext cx="11294772" cy="5548111"/>
            <a:chOff x="0" y="723900"/>
            <a:chExt cx="12192001" cy="5973125"/>
          </a:xfrm>
        </p:grpSpPr>
        <p:pic>
          <p:nvPicPr>
            <p:cNvPr id="1056" name="Google Shape;1056;p7"/>
            <p:cNvPicPr preferRelativeResize="0"/>
            <p:nvPr/>
          </p:nvPicPr>
          <p:blipFill rotWithShape="1">
            <a:blip r:embed="rId2">
              <a:alphaModFix/>
            </a:blip>
            <a:srcRect t="11150"/>
            <a:stretch/>
          </p:blipFill>
          <p:spPr>
            <a:xfrm>
              <a:off x="0" y="723900"/>
              <a:ext cx="12192001" cy="5973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ángulo 3"/>
            <p:cNvSpPr/>
            <p:nvPr/>
          </p:nvSpPr>
          <p:spPr>
            <a:xfrm>
              <a:off x="5715000" y="749300"/>
              <a:ext cx="5321300" cy="203200"/>
            </a:xfrm>
            <a:prstGeom prst="rect">
              <a:avLst/>
            </a:prstGeom>
            <a:solidFill>
              <a:srgbClr val="14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0" name="Rectángulo 9"/>
          <p:cNvSpPr/>
          <p:nvPr/>
        </p:nvSpPr>
        <p:spPr>
          <a:xfrm>
            <a:off x="8318211" y="5363719"/>
            <a:ext cx="949390" cy="3761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 flipV="1">
            <a:off x="7992607" y="5827839"/>
            <a:ext cx="651207" cy="6015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91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887614" y="349825"/>
            <a:ext cx="10205259" cy="5718466"/>
            <a:chOff x="887614" y="349825"/>
            <a:chExt cx="10440000" cy="6120000"/>
          </a:xfrm>
        </p:grpSpPr>
        <p:pic>
          <p:nvPicPr>
            <p:cNvPr id="9" name="Imagen 8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614" y="349825"/>
              <a:ext cx="10440000" cy="612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Rectángulo 1"/>
            <p:cNvSpPr/>
            <p:nvPr/>
          </p:nvSpPr>
          <p:spPr>
            <a:xfrm>
              <a:off x="3875964" y="2402006"/>
              <a:ext cx="368490" cy="177421"/>
            </a:xfrm>
            <a:prstGeom prst="rect">
              <a:avLst/>
            </a:prstGeom>
            <a:solidFill>
              <a:srgbClr val="5FAA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" name="Rectángulo 2"/>
            <p:cNvSpPr/>
            <p:nvPr/>
          </p:nvSpPr>
          <p:spPr>
            <a:xfrm>
              <a:off x="3657600" y="2620370"/>
              <a:ext cx="777922" cy="136478"/>
            </a:xfrm>
            <a:prstGeom prst="rect">
              <a:avLst/>
            </a:prstGeom>
            <a:solidFill>
              <a:srgbClr val="5FAA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103642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879300" y="377188"/>
            <a:ext cx="10333645" cy="5755757"/>
            <a:chOff x="879300" y="377188"/>
            <a:chExt cx="10440000" cy="6120000"/>
          </a:xfrm>
        </p:grpSpPr>
        <p:pic>
          <p:nvPicPr>
            <p:cNvPr id="22" name="Imagen 21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300" y="377188"/>
              <a:ext cx="10440000" cy="61200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" name="Conector recto de flecha 2"/>
            <p:cNvCxnSpPr/>
            <p:nvPr/>
          </p:nvCxnSpPr>
          <p:spPr>
            <a:xfrm flipV="1">
              <a:off x="1899138" y="1670540"/>
              <a:ext cx="791884" cy="77372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ángulo 1"/>
            <p:cNvSpPr/>
            <p:nvPr/>
          </p:nvSpPr>
          <p:spPr>
            <a:xfrm>
              <a:off x="3835021" y="2729552"/>
              <a:ext cx="464024" cy="163773"/>
            </a:xfrm>
            <a:prstGeom prst="rect">
              <a:avLst/>
            </a:prstGeom>
            <a:solidFill>
              <a:srgbClr val="5FAA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" name="Rectángulo 3"/>
            <p:cNvSpPr/>
            <p:nvPr/>
          </p:nvSpPr>
          <p:spPr>
            <a:xfrm>
              <a:off x="3862316" y="2934269"/>
              <a:ext cx="545911" cy="163773"/>
            </a:xfrm>
            <a:prstGeom prst="rect">
              <a:avLst/>
            </a:prstGeom>
            <a:solidFill>
              <a:srgbClr val="5FAA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317700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altLang="es-MX" dirty="0" smtClean="0"/>
              <a:t>PRINCIPALES </a:t>
            </a:r>
            <a:br>
              <a:rPr lang="es-MX" altLang="es-MX" dirty="0" smtClean="0"/>
            </a:br>
            <a:r>
              <a:rPr lang="es-MX" altLang="es-MX" dirty="0" smtClean="0"/>
              <a:t>OBSERVACIONES  </a:t>
            </a:r>
          </a:p>
        </p:txBody>
      </p:sp>
      <p:sp>
        <p:nvSpPr>
          <p:cNvPr id="4" name="Hexágono 3">
            <a:extLst>
              <a:ext uri="{FF2B5EF4-FFF2-40B4-BE49-F238E27FC236}">
                <a16:creationId xmlns:a16="http://schemas.microsoft.com/office/drawing/2014/main" id="{82A4E4B1-5D76-448A-A35F-FF4EF7C28DC9}"/>
              </a:ext>
            </a:extLst>
          </p:cNvPr>
          <p:cNvSpPr/>
          <p:nvPr/>
        </p:nvSpPr>
        <p:spPr>
          <a:xfrm>
            <a:off x="9247029" y="3549158"/>
            <a:ext cx="298938" cy="257907"/>
          </a:xfrm>
          <a:prstGeom prst="hexagon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5" name="Picture 6" descr="Resultado de imagen para 3d man informes">
            <a:extLst>
              <a:ext uri="{FF2B5EF4-FFF2-40B4-BE49-F238E27FC236}">
                <a16:creationId xmlns:a16="http://schemas.microsoft.com/office/drawing/2014/main" id="{AC884FDD-492E-432C-B309-3FC1A5E4C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048" y="1975894"/>
            <a:ext cx="2575108" cy="206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4681F63-E88D-4BCF-8389-8E750F4AA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345" y="2607997"/>
            <a:ext cx="1658131" cy="88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2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465226" y="1321286"/>
            <a:ext cx="6673511" cy="1283369"/>
          </a:xfrm>
          <a:prstGeom prst="roundRect">
            <a:avLst/>
          </a:prstGeom>
          <a:solidFill>
            <a:srgbClr val="457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latin typeface="Consolas" panose="020B0609020204030204" pitchFamily="49" charset="0"/>
              </a:rPr>
              <a:t>No se cuenta con un sistema contable armonizado </a:t>
            </a:r>
            <a:endParaRPr lang="es-MX" sz="3200" dirty="0">
              <a:latin typeface="Consolas" panose="020B0609020204030204" pitchFamily="49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65226" y="203498"/>
            <a:ext cx="112776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467F79"/>
                </a:solidFill>
                <a:latin typeface="Century Gothic" panose="020B0502020202020204" pitchFamily="34" charset="0"/>
              </a:rPr>
              <a:t>PRINCIPALES OBSERVACIONES </a:t>
            </a:r>
            <a:endParaRPr lang="es-MX" sz="2000" dirty="0">
              <a:solidFill>
                <a:srgbClr val="467F79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43DF81F-5CF0-4BE2-8FA5-FB4373A5A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97" y="261914"/>
            <a:ext cx="1611823" cy="89973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545141" y="955884"/>
            <a:ext cx="3625516" cy="1951303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S" sz="2200" dirty="0">
                <a:solidFill>
                  <a:schemeClr val="bg2">
                    <a:lumMod val="2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El inventario físico de bienes muebles e inmuebles no está </a:t>
            </a:r>
            <a:r>
              <a:rPr lang="es-ES" sz="2200" dirty="0" smtClean="0">
                <a:solidFill>
                  <a:schemeClr val="bg2">
                    <a:lumMod val="2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debidamente conciliado</a:t>
            </a:r>
            <a:endParaRPr lang="es-ES" sz="2200" dirty="0">
              <a:solidFill>
                <a:schemeClr val="bg2">
                  <a:lumMod val="2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7" name="Hexágono 6"/>
          <p:cNvSpPr/>
          <p:nvPr/>
        </p:nvSpPr>
        <p:spPr>
          <a:xfrm>
            <a:off x="685591" y="2776540"/>
            <a:ext cx="2426577" cy="2164430"/>
          </a:xfrm>
          <a:prstGeom prst="hexagon">
            <a:avLst/>
          </a:prstGeom>
          <a:solidFill>
            <a:srgbClr val="72B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Consolas" panose="020B0609020204030204" pitchFamily="49" charset="0"/>
              </a:rPr>
              <a:t>La evidencia no está en el formato solicitado</a:t>
            </a:r>
            <a:endParaRPr lang="es-ES" sz="2000" dirty="0">
              <a:solidFill>
                <a:schemeClr val="bg2">
                  <a:lumMod val="2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7764400" y="5135255"/>
            <a:ext cx="4320654" cy="9224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bg2">
                    <a:lumMod val="25000"/>
                  </a:schemeClr>
                </a:solidFill>
                <a:latin typeface="Consolas" panose="020B0609020204030204" pitchFamily="49" charset="0"/>
              </a:rPr>
              <a:t>Desconocimiento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s-MX" sz="2000" dirty="0" smtClean="0">
                <a:solidFill>
                  <a:schemeClr val="bg2">
                    <a:lumMod val="25000"/>
                  </a:schemeClr>
                </a:solidFill>
                <a:latin typeface="Consolas" panose="020B0609020204030204" pitchFamily="49" charset="0"/>
              </a:rPr>
              <a:t>de los</a:t>
            </a:r>
          </a:p>
          <a:p>
            <a:pPr algn="ctr"/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Consolas" panose="020B0609020204030204" pitchFamily="49" charset="0"/>
              </a:rPr>
              <a:t>f</a:t>
            </a:r>
            <a:r>
              <a:rPr lang="es-MX" sz="2000" dirty="0" smtClean="0">
                <a:solidFill>
                  <a:schemeClr val="bg2">
                    <a:lumMod val="25000"/>
                  </a:schemeClr>
                </a:solidFill>
                <a:latin typeface="Consolas" panose="020B0609020204030204" pitchFamily="49" charset="0"/>
              </a:rPr>
              <a:t>ormatos emitidos por el CONAC</a:t>
            </a:r>
            <a:r>
              <a:rPr lang="es-MX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s-MX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272590" y="2936960"/>
            <a:ext cx="2695073" cy="1556085"/>
          </a:xfrm>
          <a:prstGeom prst="rect">
            <a:avLst/>
          </a:prstGeom>
          <a:solidFill>
            <a:srgbClr val="70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prstClr val="white"/>
                </a:solidFill>
                <a:latin typeface="Consolas" panose="020B0609020204030204" pitchFamily="49" charset="0"/>
              </a:rPr>
              <a:t>La información no corresponde al periodo</a:t>
            </a:r>
            <a:endParaRPr lang="es-MX" sz="2400" dirty="0">
              <a:latin typeface="Consolas" panose="020B0609020204030204" pitchFamily="49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280732" y="5191809"/>
            <a:ext cx="6344658" cy="1449580"/>
          </a:xfrm>
          <a:prstGeom prst="roundRect">
            <a:avLst/>
          </a:prstGeom>
          <a:solidFill>
            <a:srgbClr val="0C7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MX" sz="2400" dirty="0">
                <a:solidFill>
                  <a:prstClr val="white"/>
                </a:solidFill>
                <a:latin typeface="Consolas" panose="020B0609020204030204" pitchFamily="49" charset="0"/>
              </a:rPr>
              <a:t>En los reactivos con opción a respuesta NO APLICA no se adjunta la EVIDENCIA solicitada para justificar dicho reactivo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9561095" y="2689970"/>
            <a:ext cx="2550695" cy="234214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prstClr val="white"/>
                </a:solidFill>
                <a:latin typeface="Consolas" panose="020B0609020204030204" pitchFamily="49" charset="0"/>
              </a:rPr>
              <a:t>Los documentos adjuntos no corresponden a lo solicitado del reactivo</a:t>
            </a:r>
            <a:endParaRPr lang="es-MX" dirty="0">
              <a:latin typeface="Consolas" panose="020B0609020204030204" pitchFamily="49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296547" y="3171231"/>
            <a:ext cx="3096127" cy="182078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Consolas" panose="020B0609020204030204" pitchFamily="49" charset="0"/>
              </a:rPr>
              <a:t>El link de evidencia en los reactivos de TRANSPARENCIA no remite a la información requerida</a:t>
            </a:r>
          </a:p>
        </p:txBody>
      </p:sp>
    </p:spTree>
    <p:extLst>
      <p:ext uri="{BB962C8B-B14F-4D97-AF65-F5344CB8AC3E}">
        <p14:creationId xmlns:p14="http://schemas.microsoft.com/office/powerpoint/2010/main" val="56267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E97DC-521E-48DA-BB5A-E204A0727555}" type="slidenum">
              <a:rPr kumimoji="0" lang="es-MX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02" y="250810"/>
            <a:ext cx="10949934" cy="588564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C438821-E187-489B-A9BF-8668242BA498}"/>
              </a:ext>
            </a:extLst>
          </p:cNvPr>
          <p:cNvSpPr/>
          <p:nvPr/>
        </p:nvSpPr>
        <p:spPr>
          <a:xfrm>
            <a:off x="404284" y="5646743"/>
            <a:ext cx="10949516" cy="5805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43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3783292-491C-4B9C-A8A3-5AA672F44411}"/>
              </a:ext>
            </a:extLst>
          </p:cNvPr>
          <p:cNvSpPr txBox="1"/>
          <p:nvPr/>
        </p:nvSpPr>
        <p:spPr>
          <a:xfrm>
            <a:off x="52251" y="745179"/>
            <a:ext cx="6096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246E5C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Comprende los siguientes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>
                <a:ln>
                  <a:noFill/>
                </a:ln>
                <a:solidFill>
                  <a:srgbClr val="246E5C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APARTADOS: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F52E56C-94E4-4CEC-B333-F9153C9AC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9807" y="5811843"/>
            <a:ext cx="1777855" cy="1207856"/>
          </a:xfrm>
          <a:prstGeom prst="rect">
            <a:avLst/>
          </a:prstGeom>
        </p:spPr>
      </p:pic>
      <p:grpSp>
        <p:nvGrpSpPr>
          <p:cNvPr id="50" name="Grupo 49"/>
          <p:cNvGrpSpPr/>
          <p:nvPr/>
        </p:nvGrpSpPr>
        <p:grpSpPr>
          <a:xfrm>
            <a:off x="9358585" y="3520297"/>
            <a:ext cx="2554673" cy="3127282"/>
            <a:chOff x="9358585" y="3520297"/>
            <a:chExt cx="2554673" cy="3127282"/>
          </a:xfrm>
        </p:grpSpPr>
        <p:sp>
          <p:nvSpPr>
            <p:cNvPr id="32" name="Conector 105">
              <a:extLst>
                <a:ext uri="{FF2B5EF4-FFF2-40B4-BE49-F238E27FC236}">
                  <a16:creationId xmlns:a16="http://schemas.microsoft.com/office/drawing/2014/main" id="{C9C43865-FCC0-4B89-9F82-F8FC770A78F6}"/>
                </a:ext>
              </a:extLst>
            </p:cNvPr>
            <p:cNvSpPr/>
            <p:nvPr/>
          </p:nvSpPr>
          <p:spPr>
            <a:xfrm>
              <a:off x="9646515" y="6286628"/>
              <a:ext cx="294049" cy="360951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3" name="Conector 114">
              <a:extLst>
                <a:ext uri="{FF2B5EF4-FFF2-40B4-BE49-F238E27FC236}">
                  <a16:creationId xmlns:a16="http://schemas.microsoft.com/office/drawing/2014/main" id="{0CE5A7E5-DE44-4729-9814-8CD9FBFCBD6F}"/>
                </a:ext>
              </a:extLst>
            </p:cNvPr>
            <p:cNvSpPr/>
            <p:nvPr/>
          </p:nvSpPr>
          <p:spPr>
            <a:xfrm>
              <a:off x="10044484" y="6415771"/>
              <a:ext cx="147025" cy="18047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" name="Conector 115">
              <a:extLst>
                <a:ext uri="{FF2B5EF4-FFF2-40B4-BE49-F238E27FC236}">
                  <a16:creationId xmlns:a16="http://schemas.microsoft.com/office/drawing/2014/main" id="{EF4DEF0C-4511-4C39-9443-8F6196841FDE}"/>
                </a:ext>
              </a:extLst>
            </p:cNvPr>
            <p:cNvSpPr/>
            <p:nvPr/>
          </p:nvSpPr>
          <p:spPr>
            <a:xfrm>
              <a:off x="10223139" y="6415771"/>
              <a:ext cx="147025" cy="18047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5" name="Conector 116">
              <a:extLst>
                <a:ext uri="{FF2B5EF4-FFF2-40B4-BE49-F238E27FC236}">
                  <a16:creationId xmlns:a16="http://schemas.microsoft.com/office/drawing/2014/main" id="{A71DC8E1-B779-42CD-AA22-72E7DC406496}"/>
                </a:ext>
              </a:extLst>
            </p:cNvPr>
            <p:cNvSpPr/>
            <p:nvPr/>
          </p:nvSpPr>
          <p:spPr>
            <a:xfrm>
              <a:off x="10462044" y="6415771"/>
              <a:ext cx="147025" cy="18047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6" name="Recortar rectángulo de esquina sencilla 110">
              <a:extLst>
                <a:ext uri="{FF2B5EF4-FFF2-40B4-BE49-F238E27FC236}">
                  <a16:creationId xmlns:a16="http://schemas.microsoft.com/office/drawing/2014/main" id="{E65C1D52-26E1-4023-BC4B-39B6D739C829}"/>
                </a:ext>
              </a:extLst>
            </p:cNvPr>
            <p:cNvSpPr/>
            <p:nvPr/>
          </p:nvSpPr>
          <p:spPr>
            <a:xfrm>
              <a:off x="9361892" y="3520297"/>
              <a:ext cx="2513547" cy="1963066"/>
            </a:xfrm>
            <a:prstGeom prst="snip1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175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3C0FEE6B-1FCF-4874-B4A0-B94CF8277CC3}"/>
                </a:ext>
              </a:extLst>
            </p:cNvPr>
            <p:cNvSpPr/>
            <p:nvPr/>
          </p:nvSpPr>
          <p:spPr>
            <a:xfrm>
              <a:off x="9361892" y="5483363"/>
              <a:ext cx="2513547" cy="554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8" name="Triángulo rectángulo 37">
              <a:extLst>
                <a:ext uri="{FF2B5EF4-FFF2-40B4-BE49-F238E27FC236}">
                  <a16:creationId xmlns:a16="http://schemas.microsoft.com/office/drawing/2014/main" id="{9D8578FB-96E0-4DDC-8660-B4DFE7BC2A84}"/>
                </a:ext>
              </a:extLst>
            </p:cNvPr>
            <p:cNvSpPr/>
            <p:nvPr/>
          </p:nvSpPr>
          <p:spPr>
            <a:xfrm flipV="1">
              <a:off x="9358585" y="6027691"/>
              <a:ext cx="933338" cy="489007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0F9BCA9D-10F0-4E4C-9BED-665CF46417EE}"/>
                </a:ext>
              </a:extLst>
            </p:cNvPr>
            <p:cNvSpPr txBox="1"/>
            <p:nvPr/>
          </p:nvSpPr>
          <p:spPr>
            <a:xfrm>
              <a:off x="9458110" y="3799581"/>
              <a:ext cx="245514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E.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CUENTA PÚBLICA </a:t>
              </a:r>
            </a:p>
          </p:txBody>
        </p:sp>
      </p:grpSp>
      <p:grpSp>
        <p:nvGrpSpPr>
          <p:cNvPr id="49" name="Grupo 48"/>
          <p:cNvGrpSpPr/>
          <p:nvPr/>
        </p:nvGrpSpPr>
        <p:grpSpPr>
          <a:xfrm>
            <a:off x="6357143" y="3525472"/>
            <a:ext cx="2528691" cy="3130993"/>
            <a:chOff x="6357143" y="3525472"/>
            <a:chExt cx="2528691" cy="3130993"/>
          </a:xfrm>
        </p:grpSpPr>
        <p:sp>
          <p:nvSpPr>
            <p:cNvPr id="25" name="Conector 43">
              <a:extLst>
                <a:ext uri="{FF2B5EF4-FFF2-40B4-BE49-F238E27FC236}">
                  <a16:creationId xmlns:a16="http://schemas.microsoft.com/office/drawing/2014/main" id="{A3E474D9-99FA-420A-8254-BF7AF7B2A29A}"/>
                </a:ext>
              </a:extLst>
            </p:cNvPr>
            <p:cNvSpPr/>
            <p:nvPr/>
          </p:nvSpPr>
          <p:spPr>
            <a:xfrm>
              <a:off x="6683073" y="6296465"/>
              <a:ext cx="294049" cy="360000"/>
            </a:xfrm>
            <a:prstGeom prst="flowChartConnector">
              <a:avLst/>
            </a:prstGeom>
            <a:solidFill>
              <a:srgbClr val="33CCC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" name="Conector 50">
              <a:extLst>
                <a:ext uri="{FF2B5EF4-FFF2-40B4-BE49-F238E27FC236}">
                  <a16:creationId xmlns:a16="http://schemas.microsoft.com/office/drawing/2014/main" id="{544A2C1E-4569-4B98-A755-D8536B235E2F}"/>
                </a:ext>
              </a:extLst>
            </p:cNvPr>
            <p:cNvSpPr/>
            <p:nvPr/>
          </p:nvSpPr>
          <p:spPr>
            <a:xfrm>
              <a:off x="7053735" y="6382753"/>
              <a:ext cx="147025" cy="180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" name="Conector 51">
              <a:extLst>
                <a:ext uri="{FF2B5EF4-FFF2-40B4-BE49-F238E27FC236}">
                  <a16:creationId xmlns:a16="http://schemas.microsoft.com/office/drawing/2014/main" id="{830EA667-3DEC-4FD9-BAC8-6663079C7EC1}"/>
                </a:ext>
              </a:extLst>
            </p:cNvPr>
            <p:cNvSpPr/>
            <p:nvPr/>
          </p:nvSpPr>
          <p:spPr>
            <a:xfrm>
              <a:off x="7272920" y="6386465"/>
              <a:ext cx="147025" cy="180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" name="Conector 52">
              <a:extLst>
                <a:ext uri="{FF2B5EF4-FFF2-40B4-BE49-F238E27FC236}">
                  <a16:creationId xmlns:a16="http://schemas.microsoft.com/office/drawing/2014/main" id="{CFDFB4D1-0F05-4FCE-A8D3-691CF095A733}"/>
                </a:ext>
              </a:extLst>
            </p:cNvPr>
            <p:cNvSpPr/>
            <p:nvPr/>
          </p:nvSpPr>
          <p:spPr>
            <a:xfrm>
              <a:off x="7460147" y="6386465"/>
              <a:ext cx="147025" cy="180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9" name="Recortar rectángulo de esquina sencilla 3">
              <a:extLst>
                <a:ext uri="{FF2B5EF4-FFF2-40B4-BE49-F238E27FC236}">
                  <a16:creationId xmlns:a16="http://schemas.microsoft.com/office/drawing/2014/main" id="{F10B5A4A-A2BF-4A43-985C-9CBD9D24D07A}"/>
                </a:ext>
              </a:extLst>
            </p:cNvPr>
            <p:cNvSpPr/>
            <p:nvPr/>
          </p:nvSpPr>
          <p:spPr>
            <a:xfrm>
              <a:off x="6357143" y="3525472"/>
              <a:ext cx="2520000" cy="1957891"/>
            </a:xfrm>
            <a:prstGeom prst="snip1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175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5C14B140-CE50-4C3D-868D-022596F4919C}"/>
                </a:ext>
              </a:extLst>
            </p:cNvPr>
            <p:cNvSpPr/>
            <p:nvPr/>
          </p:nvSpPr>
          <p:spPr>
            <a:xfrm>
              <a:off x="6357143" y="5483364"/>
              <a:ext cx="2520000" cy="55259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1" name="Triángulo rectángulo 30">
              <a:extLst>
                <a:ext uri="{FF2B5EF4-FFF2-40B4-BE49-F238E27FC236}">
                  <a16:creationId xmlns:a16="http://schemas.microsoft.com/office/drawing/2014/main" id="{90601AEB-E091-4A13-AE4A-8C35965FA09F}"/>
                </a:ext>
              </a:extLst>
            </p:cNvPr>
            <p:cNvSpPr/>
            <p:nvPr/>
          </p:nvSpPr>
          <p:spPr>
            <a:xfrm flipV="1">
              <a:off x="6357145" y="6035959"/>
              <a:ext cx="935734" cy="487718"/>
            </a:xfrm>
            <a:prstGeom prst="rtTriangle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0D98A6CA-A1EA-4012-94E9-23E2C981D656}"/>
                </a:ext>
              </a:extLst>
            </p:cNvPr>
            <p:cNvSpPr txBox="1"/>
            <p:nvPr/>
          </p:nvSpPr>
          <p:spPr>
            <a:xfrm>
              <a:off x="6365834" y="4095527"/>
              <a:ext cx="25200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D. </a:t>
              </a:r>
              <a:r>
                <a:rPr kumimoji="0" lang="es-MX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TRANSPARENCIA   </a:t>
              </a:r>
            </a:p>
          </p:txBody>
        </p:sp>
      </p:grpSp>
      <p:grpSp>
        <p:nvGrpSpPr>
          <p:cNvPr id="48" name="Grupo 47"/>
          <p:cNvGrpSpPr/>
          <p:nvPr/>
        </p:nvGrpSpPr>
        <p:grpSpPr>
          <a:xfrm>
            <a:off x="3362119" y="3261528"/>
            <a:ext cx="2469433" cy="3116124"/>
            <a:chOff x="3362119" y="3261528"/>
            <a:chExt cx="2469433" cy="3116124"/>
          </a:xfrm>
        </p:grpSpPr>
        <p:sp>
          <p:nvSpPr>
            <p:cNvPr id="18" name="Conector 105">
              <a:extLst>
                <a:ext uri="{FF2B5EF4-FFF2-40B4-BE49-F238E27FC236}">
                  <a16:creationId xmlns:a16="http://schemas.microsoft.com/office/drawing/2014/main" id="{84A13B3D-EADA-4BBB-A51A-A1EF62AE0850}"/>
                </a:ext>
              </a:extLst>
            </p:cNvPr>
            <p:cNvSpPr/>
            <p:nvPr/>
          </p:nvSpPr>
          <p:spPr>
            <a:xfrm>
              <a:off x="3680260" y="6012075"/>
              <a:ext cx="288034" cy="365577"/>
            </a:xfrm>
            <a:prstGeom prst="flowChartConnector">
              <a:avLst/>
            </a:prstGeom>
            <a:solidFill>
              <a:srgbClr val="3399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45" name="Grupo 44"/>
            <p:cNvGrpSpPr/>
            <p:nvPr/>
          </p:nvGrpSpPr>
          <p:grpSpPr>
            <a:xfrm>
              <a:off x="3362119" y="3261528"/>
              <a:ext cx="2469433" cy="3044649"/>
              <a:chOff x="3362119" y="3261528"/>
              <a:chExt cx="2469433" cy="3044649"/>
            </a:xfrm>
          </p:grpSpPr>
          <p:sp>
            <p:nvSpPr>
              <p:cNvPr id="19" name="Conector 114">
                <a:extLst>
                  <a:ext uri="{FF2B5EF4-FFF2-40B4-BE49-F238E27FC236}">
                    <a16:creationId xmlns:a16="http://schemas.microsoft.com/office/drawing/2014/main" id="{1F48AD1C-1CF2-4B66-A63A-A372301EE08A}"/>
                  </a:ext>
                </a:extLst>
              </p:cNvPr>
              <p:cNvSpPr/>
              <p:nvPr/>
            </p:nvSpPr>
            <p:spPr>
              <a:xfrm>
                <a:off x="4023657" y="6065064"/>
                <a:ext cx="144017" cy="182789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" name="Conector 115">
                <a:extLst>
                  <a:ext uri="{FF2B5EF4-FFF2-40B4-BE49-F238E27FC236}">
                    <a16:creationId xmlns:a16="http://schemas.microsoft.com/office/drawing/2014/main" id="{B427B30A-C904-43B8-A880-B0CEDAD525F8}"/>
                  </a:ext>
                </a:extLst>
              </p:cNvPr>
              <p:cNvSpPr/>
              <p:nvPr/>
            </p:nvSpPr>
            <p:spPr>
              <a:xfrm>
                <a:off x="4273636" y="6103468"/>
                <a:ext cx="102050" cy="137861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" name="Conector 116">
                <a:extLst>
                  <a:ext uri="{FF2B5EF4-FFF2-40B4-BE49-F238E27FC236}">
                    <a16:creationId xmlns:a16="http://schemas.microsoft.com/office/drawing/2014/main" id="{FB3583F4-3EFC-4569-9006-B2EC46CB5574}"/>
                  </a:ext>
                </a:extLst>
              </p:cNvPr>
              <p:cNvSpPr/>
              <p:nvPr/>
            </p:nvSpPr>
            <p:spPr>
              <a:xfrm>
                <a:off x="4479606" y="6069429"/>
                <a:ext cx="144017" cy="182789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344AEB30-143D-4230-9730-E1329632CBD3}"/>
                  </a:ext>
                </a:extLst>
              </p:cNvPr>
              <p:cNvSpPr/>
              <p:nvPr/>
            </p:nvSpPr>
            <p:spPr>
              <a:xfrm>
                <a:off x="3362119" y="5249749"/>
                <a:ext cx="2462127" cy="561156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" name="Triángulo rectángulo 22">
                <a:extLst>
                  <a:ext uri="{FF2B5EF4-FFF2-40B4-BE49-F238E27FC236}">
                    <a16:creationId xmlns:a16="http://schemas.microsoft.com/office/drawing/2014/main" id="{60B4ED4E-4A61-4BBA-8CD2-247545CAC97C}"/>
                  </a:ext>
                </a:extLst>
              </p:cNvPr>
              <p:cNvSpPr/>
              <p:nvPr/>
            </p:nvSpPr>
            <p:spPr>
              <a:xfrm flipV="1">
                <a:off x="3362121" y="5810904"/>
                <a:ext cx="914244" cy="495273"/>
              </a:xfrm>
              <a:prstGeom prst="rtTriangle">
                <a:avLst/>
              </a:prstGeom>
              <a:solidFill>
                <a:srgbClr val="3399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4" name="Recortar rectángulo de esquina sencilla 110">
                <a:extLst>
                  <a:ext uri="{FF2B5EF4-FFF2-40B4-BE49-F238E27FC236}">
                    <a16:creationId xmlns:a16="http://schemas.microsoft.com/office/drawing/2014/main" id="{6EF82024-821B-4F78-B780-C168A482B931}"/>
                  </a:ext>
                </a:extLst>
              </p:cNvPr>
              <p:cNvSpPr/>
              <p:nvPr/>
            </p:nvSpPr>
            <p:spPr>
              <a:xfrm>
                <a:off x="3362119" y="3261528"/>
                <a:ext cx="2462127" cy="1988220"/>
              </a:xfrm>
              <a:prstGeom prst="snip1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175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41" name="CuadroTexto 40">
                <a:extLst>
                  <a:ext uri="{FF2B5EF4-FFF2-40B4-BE49-F238E27FC236}">
                    <a16:creationId xmlns:a16="http://schemas.microsoft.com/office/drawing/2014/main" id="{E01C2AC3-B5A9-4217-BA93-B104A88662C1}"/>
                  </a:ext>
                </a:extLst>
              </p:cNvPr>
              <p:cNvSpPr txBox="1"/>
              <p:nvPr/>
            </p:nvSpPr>
            <p:spPr>
              <a:xfrm>
                <a:off x="3363104" y="3783846"/>
                <a:ext cx="2468448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rPr>
                  <a:t>C.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rPr>
                  <a:t>REGISTROS ADMINISTRATIVOS  </a:t>
                </a:r>
              </a:p>
            </p:txBody>
          </p:sp>
        </p:grpSp>
      </p:grpSp>
      <p:grpSp>
        <p:nvGrpSpPr>
          <p:cNvPr id="53" name="Grupo 52"/>
          <p:cNvGrpSpPr/>
          <p:nvPr/>
        </p:nvGrpSpPr>
        <p:grpSpPr>
          <a:xfrm>
            <a:off x="6065176" y="342855"/>
            <a:ext cx="2546372" cy="2965036"/>
            <a:chOff x="6167555" y="342855"/>
            <a:chExt cx="2546372" cy="2965036"/>
          </a:xfrm>
        </p:grpSpPr>
        <p:sp>
          <p:nvSpPr>
            <p:cNvPr id="3" name="Conector 2"/>
            <p:cNvSpPr/>
            <p:nvPr/>
          </p:nvSpPr>
          <p:spPr>
            <a:xfrm>
              <a:off x="6607914" y="2954819"/>
              <a:ext cx="294049" cy="353072"/>
            </a:xfrm>
            <a:prstGeom prst="flowChartConnector">
              <a:avLst/>
            </a:prstGeom>
            <a:solidFill>
              <a:srgbClr val="660066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Conector 3"/>
            <p:cNvSpPr/>
            <p:nvPr/>
          </p:nvSpPr>
          <p:spPr>
            <a:xfrm>
              <a:off x="7021266" y="3070504"/>
              <a:ext cx="147025" cy="176536"/>
            </a:xfrm>
            <a:prstGeom prst="flowChartConnector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Conector 4"/>
            <p:cNvSpPr/>
            <p:nvPr/>
          </p:nvSpPr>
          <p:spPr>
            <a:xfrm>
              <a:off x="7226057" y="3070504"/>
              <a:ext cx="147025" cy="176536"/>
            </a:xfrm>
            <a:prstGeom prst="flowChartConnector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Conector 5"/>
            <p:cNvSpPr/>
            <p:nvPr/>
          </p:nvSpPr>
          <p:spPr>
            <a:xfrm>
              <a:off x="7427555" y="3062629"/>
              <a:ext cx="147025" cy="176536"/>
            </a:xfrm>
            <a:prstGeom prst="flowChartConnector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ortar rectángulo de esquina sencilla 6"/>
            <p:cNvSpPr/>
            <p:nvPr/>
          </p:nvSpPr>
          <p:spPr>
            <a:xfrm>
              <a:off x="6193910" y="342855"/>
              <a:ext cx="2513547" cy="1920213"/>
            </a:xfrm>
            <a:prstGeom prst="snip1Rect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3175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6200380" y="2032950"/>
              <a:ext cx="2513547" cy="541962"/>
            </a:xfrm>
            <a:prstGeom prst="rect">
              <a:avLst/>
            </a:prstGeom>
            <a:solidFill>
              <a:srgbClr val="6600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riángulo rectángulo 8"/>
            <p:cNvSpPr/>
            <p:nvPr/>
          </p:nvSpPr>
          <p:spPr>
            <a:xfrm flipV="1">
              <a:off x="6196452" y="2563474"/>
              <a:ext cx="933338" cy="478332"/>
            </a:xfrm>
            <a:prstGeom prst="rtTriangle">
              <a:avLst/>
            </a:prstGeom>
            <a:solidFill>
              <a:srgbClr val="6600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CuadroTexto 41"/>
            <p:cNvSpPr txBox="1"/>
            <p:nvPr/>
          </p:nvSpPr>
          <p:spPr>
            <a:xfrm>
              <a:off x="6167555" y="434739"/>
              <a:ext cx="25200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A. </a:t>
              </a:r>
              <a:r>
                <a:rPr kumimoji="0" lang="es-MX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REGISTROS CONTABLES </a:t>
              </a:r>
            </a:p>
          </p:txBody>
        </p:sp>
      </p:grpSp>
      <p:grpSp>
        <p:nvGrpSpPr>
          <p:cNvPr id="52" name="Grupo 51"/>
          <p:cNvGrpSpPr/>
          <p:nvPr/>
        </p:nvGrpSpPr>
        <p:grpSpPr>
          <a:xfrm>
            <a:off x="8867979" y="211366"/>
            <a:ext cx="2570508" cy="3017036"/>
            <a:chOff x="9297699" y="290855"/>
            <a:chExt cx="2570508" cy="3017036"/>
          </a:xfrm>
        </p:grpSpPr>
        <p:sp>
          <p:nvSpPr>
            <p:cNvPr id="10" name="Conector 42">
              <a:extLst>
                <a:ext uri="{FF2B5EF4-FFF2-40B4-BE49-F238E27FC236}">
                  <a16:creationId xmlns:a16="http://schemas.microsoft.com/office/drawing/2014/main" id="{C61D7BE2-05A3-4462-A61A-308A785FDB2D}"/>
                </a:ext>
              </a:extLst>
            </p:cNvPr>
            <p:cNvSpPr/>
            <p:nvPr/>
          </p:nvSpPr>
          <p:spPr>
            <a:xfrm>
              <a:off x="9825763" y="2947891"/>
              <a:ext cx="294091" cy="360000"/>
            </a:xfrm>
            <a:prstGeom prst="flowChartConnector">
              <a:avLst/>
            </a:prstGeom>
            <a:solidFill>
              <a:srgbClr val="00999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" name="Conector 46">
              <a:extLst>
                <a:ext uri="{FF2B5EF4-FFF2-40B4-BE49-F238E27FC236}">
                  <a16:creationId xmlns:a16="http://schemas.microsoft.com/office/drawing/2014/main" id="{384809E9-4D4E-4CA4-B0AE-1B6CBD634C32}"/>
                </a:ext>
              </a:extLst>
            </p:cNvPr>
            <p:cNvSpPr/>
            <p:nvPr/>
          </p:nvSpPr>
          <p:spPr>
            <a:xfrm>
              <a:off x="10212319" y="3044418"/>
              <a:ext cx="147046" cy="180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" name="Conector 47">
              <a:extLst>
                <a:ext uri="{FF2B5EF4-FFF2-40B4-BE49-F238E27FC236}">
                  <a16:creationId xmlns:a16="http://schemas.microsoft.com/office/drawing/2014/main" id="{E900A49A-80C7-4ECA-9D8F-3F439A9168D8}"/>
                </a:ext>
              </a:extLst>
            </p:cNvPr>
            <p:cNvSpPr/>
            <p:nvPr/>
          </p:nvSpPr>
          <p:spPr>
            <a:xfrm>
              <a:off x="10417140" y="3044418"/>
              <a:ext cx="147046" cy="180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" name="Conector 48">
              <a:extLst>
                <a:ext uri="{FF2B5EF4-FFF2-40B4-BE49-F238E27FC236}">
                  <a16:creationId xmlns:a16="http://schemas.microsoft.com/office/drawing/2014/main" id="{6F17624E-3430-44C6-879A-94F69AC847C5}"/>
                </a:ext>
              </a:extLst>
            </p:cNvPr>
            <p:cNvSpPr/>
            <p:nvPr/>
          </p:nvSpPr>
          <p:spPr>
            <a:xfrm>
              <a:off x="10618666" y="3036389"/>
              <a:ext cx="147046" cy="180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" name="Recortar rectángulo de esquina sencilla 25">
              <a:extLst>
                <a:ext uri="{FF2B5EF4-FFF2-40B4-BE49-F238E27FC236}">
                  <a16:creationId xmlns:a16="http://schemas.microsoft.com/office/drawing/2014/main" id="{273B4075-6E25-4BAB-88A4-CC4E5C02173E}"/>
                </a:ext>
              </a:extLst>
            </p:cNvPr>
            <p:cNvSpPr/>
            <p:nvPr/>
          </p:nvSpPr>
          <p:spPr>
            <a:xfrm>
              <a:off x="9297699" y="290855"/>
              <a:ext cx="2520000" cy="1715829"/>
            </a:xfrm>
            <a:prstGeom prst="snip1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175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05A720D3-89D3-441A-A328-B2FAEC082044}"/>
                </a:ext>
              </a:extLst>
            </p:cNvPr>
            <p:cNvSpPr/>
            <p:nvPr/>
          </p:nvSpPr>
          <p:spPr>
            <a:xfrm>
              <a:off x="9297699" y="2031854"/>
              <a:ext cx="2520000" cy="552596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" name="Triángulo rectángulo 15">
              <a:extLst>
                <a:ext uri="{FF2B5EF4-FFF2-40B4-BE49-F238E27FC236}">
                  <a16:creationId xmlns:a16="http://schemas.microsoft.com/office/drawing/2014/main" id="{29EDDF2E-49A8-4ED1-A855-A1F62DFDFFA9}"/>
                </a:ext>
              </a:extLst>
            </p:cNvPr>
            <p:cNvSpPr/>
            <p:nvPr/>
          </p:nvSpPr>
          <p:spPr>
            <a:xfrm flipV="1">
              <a:off x="9303298" y="2575670"/>
              <a:ext cx="935734" cy="487718"/>
            </a:xfrm>
            <a:prstGeom prst="rtTriangle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16A11687-4646-4CD1-9325-18CFB30053F7}"/>
                </a:ext>
              </a:extLst>
            </p:cNvPr>
            <p:cNvSpPr txBox="1"/>
            <p:nvPr/>
          </p:nvSpPr>
          <p:spPr>
            <a:xfrm>
              <a:off x="9356137" y="588627"/>
              <a:ext cx="251207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 B.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REGISTROS PRESUPUESTARIOS </a:t>
              </a:r>
            </a:p>
          </p:txBody>
        </p:sp>
      </p:grpSp>
      <p:sp>
        <p:nvSpPr>
          <p:cNvPr id="51" name="Multiplicar 50"/>
          <p:cNvSpPr/>
          <p:nvPr/>
        </p:nvSpPr>
        <p:spPr>
          <a:xfrm>
            <a:off x="9334155" y="3201266"/>
            <a:ext cx="2703057" cy="276628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91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/>
          </p:nvPr>
        </p:nvGraphicFramePr>
        <p:xfrm>
          <a:off x="1504158" y="988033"/>
          <a:ext cx="9129059" cy="5869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627095" y="1680883"/>
            <a:ext cx="672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solidFill>
                  <a:schemeClr val="tx1">
                    <a:lumMod val="75000"/>
                  </a:schemeClr>
                </a:solidFill>
              </a:rPr>
              <a:t>A.</a:t>
            </a:r>
            <a:endParaRPr lang="es-MX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364942" y="1694329"/>
            <a:ext cx="672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solidFill>
                  <a:schemeClr val="tx1">
                    <a:lumMod val="75000"/>
                  </a:schemeClr>
                </a:solidFill>
              </a:rPr>
              <a:t>B.</a:t>
            </a:r>
            <a:endParaRPr lang="es-MX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627094" y="3425039"/>
            <a:ext cx="672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solidFill>
                  <a:schemeClr val="tx1">
                    <a:lumMod val="75000"/>
                  </a:schemeClr>
                </a:solidFill>
              </a:rPr>
              <a:t>C.</a:t>
            </a:r>
            <a:endParaRPr lang="es-MX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432176" y="3446930"/>
            <a:ext cx="672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solidFill>
                  <a:schemeClr val="tx1">
                    <a:lumMod val="75000"/>
                  </a:schemeClr>
                </a:solidFill>
              </a:rPr>
              <a:t>D.</a:t>
            </a:r>
            <a:endParaRPr lang="es-MX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092389" y="5410200"/>
            <a:ext cx="672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solidFill>
                  <a:schemeClr val="tx1">
                    <a:lumMod val="75000"/>
                  </a:schemeClr>
                </a:solidFill>
              </a:rPr>
              <a:t>E.</a:t>
            </a:r>
            <a:endParaRPr lang="es-MX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Contenido de las EVALUACIONES </a:t>
            </a:r>
            <a:endParaRPr lang="es-MX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F52E56C-94E4-4CEC-B333-F9153C9AC1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9807" y="5811843"/>
            <a:ext cx="1777855" cy="120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7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139700" y="78460"/>
          <a:ext cx="118618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8337">
                  <a:extLst>
                    <a:ext uri="{9D8B030D-6E8A-4147-A177-3AD203B41FA5}">
                      <a16:colId xmlns:a16="http://schemas.microsoft.com/office/drawing/2014/main" val="2011717523"/>
                    </a:ext>
                  </a:extLst>
                </a:gridCol>
                <a:gridCol w="9873463">
                  <a:extLst>
                    <a:ext uri="{9D8B030D-6E8A-4147-A177-3AD203B41FA5}">
                      <a16:colId xmlns:a16="http://schemas.microsoft.com/office/drawing/2014/main" val="3822418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latin typeface="Consolas" panose="020B0609020204030204" pitchFamily="49" charset="0"/>
                        </a:rPr>
                        <a:t>A.3.8</a:t>
                      </a:r>
                      <a:endParaRPr lang="es-MX" sz="2400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rgbClr val="0D736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000" b="0" baseline="0" dirty="0" smtClean="0">
                          <a:latin typeface="Consolas" panose="020B0609020204030204" pitchFamily="49" charset="0"/>
                        </a:rPr>
                        <a:t>Genera las Notas a los Estados Financieros en forma periódica (mes, trimestre, anual, etc.) </a:t>
                      </a:r>
                      <a:endParaRPr lang="es-MX" sz="2000" b="0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rgbClr val="0D73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372285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139700" y="843407"/>
            <a:ext cx="11861800" cy="846667"/>
          </a:xfrm>
          <a:prstGeom prst="rect">
            <a:avLst/>
          </a:prstGeom>
          <a:solidFill>
            <a:schemeClr val="tx1">
              <a:lumMod val="50000"/>
            </a:schemeClr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Ámbito de aplicación 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39700" y="1678645"/>
            <a:ext cx="11861800" cy="991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3231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Poderes Ejecutivo, Legislativo y Judicial, y Órganos Autónomos de la Federación</a:t>
            </a:r>
            <a:r>
              <a:rPr kumimoji="0" lang="es-MX" sz="1800" b="0" i="0" u="none" strike="noStrike" kern="1200" cap="none" spc="0" normalizeH="0" noProof="0" dirty="0" smtClean="0">
                <a:ln>
                  <a:noFill/>
                </a:ln>
                <a:solidFill>
                  <a:srgbClr val="363231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y de las Entidades Federativas; Ayuntamientos de los Municipios (con más de veinticinco mil habitantes); Entidades de la Administración Pública Paraestatal Federal, Estatal y Municipal. 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3231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363231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139696" y="2652430"/>
          <a:ext cx="1191260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868">
                  <a:extLst>
                    <a:ext uri="{9D8B030D-6E8A-4147-A177-3AD203B41FA5}">
                      <a16:colId xmlns:a16="http://schemas.microsoft.com/office/drawing/2014/main" val="2186025317"/>
                    </a:ext>
                  </a:extLst>
                </a:gridCol>
                <a:gridCol w="3592851">
                  <a:extLst>
                    <a:ext uri="{9D8B030D-6E8A-4147-A177-3AD203B41FA5}">
                      <a16:colId xmlns:a16="http://schemas.microsoft.com/office/drawing/2014/main" val="1637874181"/>
                    </a:ext>
                  </a:extLst>
                </a:gridCol>
                <a:gridCol w="4348885">
                  <a:extLst>
                    <a:ext uri="{9D8B030D-6E8A-4147-A177-3AD203B41FA5}">
                      <a16:colId xmlns:a16="http://schemas.microsoft.com/office/drawing/2014/main" val="2734807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latin typeface="Consolas" panose="020B0609020204030204" pitchFamily="49" charset="0"/>
                        </a:rPr>
                        <a:t>Periodicidad de evaluación</a:t>
                      </a:r>
                      <a:endParaRPr lang="es-MX" b="0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latin typeface="Consolas" panose="020B0609020204030204" pitchFamily="49" charset="0"/>
                        </a:rPr>
                        <a:t>Periodo en que se evalúa </a:t>
                      </a:r>
                    </a:p>
                    <a:p>
                      <a:pPr algn="ctr"/>
                      <a:r>
                        <a:rPr lang="es-MX" b="0" dirty="0" smtClean="0">
                          <a:latin typeface="Consolas" panose="020B0609020204030204" pitchFamily="49" charset="0"/>
                        </a:rPr>
                        <a:t>(SEvAC)</a:t>
                      </a:r>
                      <a:endParaRPr lang="es-MX" b="0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latin typeface="Consolas" panose="020B0609020204030204" pitchFamily="49" charset="0"/>
                        </a:rPr>
                        <a:t>Fundamento LGCG</a:t>
                      </a:r>
                      <a:endParaRPr lang="es-MX" b="0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8711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/>
          </p:nvPr>
        </p:nvGraphicFramePr>
        <p:xfrm>
          <a:off x="139696" y="3292510"/>
          <a:ext cx="1186180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3934">
                  <a:extLst>
                    <a:ext uri="{9D8B030D-6E8A-4147-A177-3AD203B41FA5}">
                      <a16:colId xmlns:a16="http://schemas.microsoft.com/office/drawing/2014/main" val="2186025317"/>
                    </a:ext>
                  </a:extLst>
                </a:gridCol>
                <a:gridCol w="3597574">
                  <a:extLst>
                    <a:ext uri="{9D8B030D-6E8A-4147-A177-3AD203B41FA5}">
                      <a16:colId xmlns:a16="http://schemas.microsoft.com/office/drawing/2014/main" val="1637874181"/>
                    </a:ext>
                  </a:extLst>
                </a:gridCol>
                <a:gridCol w="4310294">
                  <a:extLst>
                    <a:ext uri="{9D8B030D-6E8A-4147-A177-3AD203B41FA5}">
                      <a16:colId xmlns:a16="http://schemas.microsoft.com/office/drawing/2014/main" val="2734807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rgbClr val="363231"/>
                          </a:solidFill>
                          <a:latin typeface="Consolas" panose="020B0609020204030204" pitchFamily="49" charset="0"/>
                        </a:rPr>
                        <a:t>Anual</a:t>
                      </a:r>
                      <a:endParaRPr lang="es-MX" b="0" dirty="0">
                        <a:solidFill>
                          <a:srgbClr val="36323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rgbClr val="363231"/>
                          </a:solidFill>
                          <a:latin typeface="Consolas" panose="020B0609020204030204" pitchFamily="49" charset="0"/>
                        </a:rPr>
                        <a:t>Periodo 2</a:t>
                      </a:r>
                      <a:endParaRPr lang="es-MX" b="0" dirty="0">
                        <a:solidFill>
                          <a:srgbClr val="36323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rgbClr val="363231"/>
                          </a:solidFill>
                          <a:latin typeface="Consolas" panose="020B0609020204030204" pitchFamily="49" charset="0"/>
                        </a:rPr>
                        <a:t>Artículos</a:t>
                      </a:r>
                      <a:r>
                        <a:rPr lang="es-MX" b="0" baseline="0" dirty="0" smtClean="0">
                          <a:solidFill>
                            <a:srgbClr val="363231"/>
                          </a:solidFill>
                          <a:latin typeface="Consolas" panose="020B0609020204030204" pitchFamily="49" charset="0"/>
                        </a:rPr>
                        <a:t> 16, 19 fracción IV, 40, 46, 47 Y 48</a:t>
                      </a:r>
                      <a:endParaRPr lang="es-MX" b="0" dirty="0">
                        <a:solidFill>
                          <a:srgbClr val="36323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98711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/>
          </p:nvPr>
        </p:nvGraphicFramePr>
        <p:xfrm>
          <a:off x="139698" y="4017821"/>
          <a:ext cx="118618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767">
                  <a:extLst>
                    <a:ext uri="{9D8B030D-6E8A-4147-A177-3AD203B41FA5}">
                      <a16:colId xmlns:a16="http://schemas.microsoft.com/office/drawing/2014/main" val="188294283"/>
                    </a:ext>
                  </a:extLst>
                </a:gridCol>
                <a:gridCol w="9659033">
                  <a:extLst>
                    <a:ext uri="{9D8B030D-6E8A-4147-A177-3AD203B41FA5}">
                      <a16:colId xmlns:a16="http://schemas.microsoft.com/office/drawing/2014/main" val="4231515422"/>
                    </a:ext>
                  </a:extLst>
                </a:gridCol>
              </a:tblGrid>
              <a:tr h="2698216">
                <a:tc>
                  <a:txBody>
                    <a:bodyPr/>
                    <a:lstStyle/>
                    <a:p>
                      <a:pPr algn="ctr"/>
                      <a:endParaRPr lang="es-MX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s-MX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s-MX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s-MX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s-MX" b="0" dirty="0" smtClean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Requisitos</a:t>
                      </a:r>
                      <a:r>
                        <a:rPr lang="es-MX" dirty="0" smtClean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endParaRPr lang="es-MX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es-MX" b="0" dirty="0" smtClean="0">
                          <a:solidFill>
                            <a:srgbClr val="363231"/>
                          </a:solidFill>
                          <a:latin typeface="Consolas" panose="020B0609020204030204" pitchFamily="49" charset="0"/>
                        </a:rPr>
                        <a:t>Las</a:t>
                      </a:r>
                      <a:r>
                        <a:rPr lang="es-MX" b="0" baseline="0" dirty="0" smtClean="0">
                          <a:solidFill>
                            <a:srgbClr val="363231"/>
                          </a:solidFill>
                          <a:latin typeface="Consolas" panose="020B0609020204030204" pitchFamily="49" charset="0"/>
                        </a:rPr>
                        <a:t> Notas a los Estados Financieros se generan de forma periódica a partir del registro de operaciones en el Sistema de Contabilidad Gubernamental. 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es-MX" b="0" baseline="0" dirty="0" smtClean="0">
                          <a:solidFill>
                            <a:srgbClr val="363231"/>
                          </a:solidFill>
                          <a:latin typeface="Consolas" panose="020B0609020204030204" pitchFamily="49" charset="0"/>
                        </a:rPr>
                        <a:t>Las Notas a los Estados Financieros incluyen las 24 Notas de Desglose conforme al capítulo VII del Manual de Contabilidad Gubernamental. 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es-MX" b="0" baseline="0" dirty="0" smtClean="0">
                          <a:solidFill>
                            <a:srgbClr val="363231"/>
                          </a:solidFill>
                          <a:latin typeface="Consolas" panose="020B0609020204030204" pitchFamily="49" charset="0"/>
                        </a:rPr>
                        <a:t>Las Notas a los Estados Financieros incluyen las 2 Notas de Memoria conforme al capítulo VII del Manual de Contabilidad Gubernamental. 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es-MX" b="0" baseline="0" dirty="0" smtClean="0">
                          <a:solidFill>
                            <a:srgbClr val="363231"/>
                          </a:solidFill>
                          <a:latin typeface="Consolas" panose="020B0609020204030204" pitchFamily="49" charset="0"/>
                        </a:rPr>
                        <a:t>Las Notas a los Estados Financieros incluyen las 16 Notas de Gestión Administrativa conforme al capítulo VII del Manual de Contabilidad Gubernamental. </a:t>
                      </a:r>
                      <a:endParaRPr lang="es-MX" b="0" dirty="0" smtClean="0">
                        <a:solidFill>
                          <a:srgbClr val="36323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381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918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8547" y="327679"/>
            <a:ext cx="11905672" cy="571185"/>
          </a:xfrm>
          <a:prstGeom prst="rect">
            <a:avLst/>
          </a:prstGeom>
          <a:solidFill>
            <a:schemeClr val="tx1">
              <a:lumMod val="50000"/>
            </a:schemeClr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Elementos de valoración  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138546" y="1124115"/>
          <a:ext cx="11905673" cy="277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6145">
                  <a:extLst>
                    <a:ext uri="{9D8B030D-6E8A-4147-A177-3AD203B41FA5}">
                      <a16:colId xmlns:a16="http://schemas.microsoft.com/office/drawing/2014/main" val="3018998519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1947067861"/>
                    </a:ext>
                  </a:extLst>
                </a:gridCol>
                <a:gridCol w="3001818">
                  <a:extLst>
                    <a:ext uri="{9D8B030D-6E8A-4147-A177-3AD203B41FA5}">
                      <a16:colId xmlns:a16="http://schemas.microsoft.com/office/drawing/2014/main" val="4098087427"/>
                    </a:ext>
                  </a:extLst>
                </a:gridCol>
                <a:gridCol w="2748587">
                  <a:extLst>
                    <a:ext uri="{9D8B030D-6E8A-4147-A177-3AD203B41FA5}">
                      <a16:colId xmlns:a16="http://schemas.microsoft.com/office/drawing/2014/main" val="2668205018"/>
                    </a:ext>
                  </a:extLst>
                </a:gridCol>
                <a:gridCol w="927143">
                  <a:extLst>
                    <a:ext uri="{9D8B030D-6E8A-4147-A177-3AD203B41FA5}">
                      <a16:colId xmlns:a16="http://schemas.microsoft.com/office/drawing/2014/main" val="2152347497"/>
                    </a:ext>
                  </a:extLst>
                </a:gridCol>
                <a:gridCol w="3131471">
                  <a:extLst>
                    <a:ext uri="{9D8B030D-6E8A-4147-A177-3AD203B41FA5}">
                      <a16:colId xmlns:a16="http://schemas.microsoft.com/office/drawing/2014/main" val="63721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 sz="1700" dirty="0" smtClean="0">
                        <a:latin typeface="Consolas" panose="020B0609020204030204" pitchFamily="49" charset="0"/>
                      </a:endParaRPr>
                    </a:p>
                    <a:p>
                      <a:r>
                        <a:rPr lang="es-MX" sz="1700" dirty="0" smtClean="0">
                          <a:latin typeface="Consolas" panose="020B0609020204030204" pitchFamily="49" charset="0"/>
                        </a:rPr>
                        <a:t>A. Alto</a:t>
                      </a:r>
                      <a:endParaRPr lang="es-MX" sz="17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7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700" dirty="0" smtClean="0">
                        <a:latin typeface="Consolas" panose="020B0609020204030204" pitchFamily="49" charset="0"/>
                      </a:endParaRPr>
                    </a:p>
                    <a:p>
                      <a:r>
                        <a:rPr lang="es-MX" sz="1700" dirty="0" smtClean="0">
                          <a:latin typeface="Consolas" panose="020B0609020204030204" pitchFamily="49" charset="0"/>
                        </a:rPr>
                        <a:t>Cumple con todos los requisitos.</a:t>
                      </a:r>
                      <a:r>
                        <a:rPr lang="es-MX" sz="1700" baseline="0" dirty="0" smtClean="0">
                          <a:latin typeface="Consolas" panose="020B0609020204030204" pitchFamily="49" charset="0"/>
                        </a:rPr>
                        <a:t> </a:t>
                      </a:r>
                      <a:endParaRPr lang="es-MX" sz="17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700" dirty="0" smtClean="0">
                        <a:latin typeface="Consolas" panose="020B0609020204030204" pitchFamily="49" charset="0"/>
                      </a:endParaRPr>
                    </a:p>
                    <a:p>
                      <a:r>
                        <a:rPr lang="es-MX" sz="1700" dirty="0" smtClean="0">
                          <a:latin typeface="Consolas" panose="020B0609020204030204" pitchFamily="49" charset="0"/>
                        </a:rPr>
                        <a:t>C. Bajo</a:t>
                      </a:r>
                      <a:endParaRPr lang="es-MX" sz="17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7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700" dirty="0" smtClean="0">
                          <a:latin typeface="Consolas" panose="020B0609020204030204" pitchFamily="49" charset="0"/>
                        </a:rPr>
                        <a:t>Cumple con los requisitos: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700" dirty="0" smtClean="0">
                          <a:latin typeface="Consolas" panose="020B0609020204030204" pitchFamily="49" charset="0"/>
                        </a:rPr>
                        <a:t>1 y 2, </a:t>
                      </a:r>
                      <a:r>
                        <a:rPr lang="es-MX" sz="1700" dirty="0" err="1" smtClean="0">
                          <a:latin typeface="Consolas" panose="020B0609020204030204" pitchFamily="49" charset="0"/>
                        </a:rPr>
                        <a:t>ó</a:t>
                      </a:r>
                      <a:endParaRPr lang="es-MX" sz="1700" dirty="0" smtClean="0">
                        <a:latin typeface="Consolas" panose="020B0609020204030204" pitchFamily="49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700" dirty="0" smtClean="0">
                          <a:latin typeface="Consolas" panose="020B0609020204030204" pitchFamily="49" charset="0"/>
                        </a:rPr>
                        <a:t>1</a:t>
                      </a:r>
                      <a:r>
                        <a:rPr lang="es-MX" sz="1700" baseline="0" dirty="0" smtClean="0">
                          <a:latin typeface="Consolas" panose="020B0609020204030204" pitchFamily="49" charset="0"/>
                        </a:rPr>
                        <a:t> y 3, </a:t>
                      </a:r>
                      <a:r>
                        <a:rPr lang="es-MX" sz="1700" baseline="0" dirty="0" err="1" smtClean="0">
                          <a:latin typeface="Consolas" panose="020B0609020204030204" pitchFamily="49" charset="0"/>
                        </a:rPr>
                        <a:t>ó</a:t>
                      </a:r>
                      <a:endParaRPr lang="es-MX" sz="1700" baseline="0" dirty="0" smtClean="0">
                        <a:latin typeface="Consolas" panose="020B0609020204030204" pitchFamily="49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700" baseline="0" dirty="0" smtClean="0">
                          <a:latin typeface="Consolas" panose="020B0609020204030204" pitchFamily="49" charset="0"/>
                        </a:rPr>
                        <a:t>1 y 4. </a:t>
                      </a:r>
                      <a:endParaRPr lang="es-MX" sz="17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775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sz="1700" dirty="0" smtClean="0">
                        <a:latin typeface="Consolas" panose="020B0609020204030204" pitchFamily="49" charset="0"/>
                      </a:endParaRPr>
                    </a:p>
                    <a:p>
                      <a:endParaRPr lang="es-MX" sz="1700" dirty="0" smtClean="0">
                        <a:latin typeface="Consolas" panose="020B0609020204030204" pitchFamily="49" charset="0"/>
                      </a:endParaRPr>
                    </a:p>
                    <a:p>
                      <a:r>
                        <a:rPr lang="es-MX" sz="1700" dirty="0" smtClean="0">
                          <a:latin typeface="Consolas" panose="020B0609020204030204" pitchFamily="49" charset="0"/>
                        </a:rPr>
                        <a:t>B. Medio</a:t>
                      </a:r>
                      <a:endParaRPr lang="es-MX" sz="17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7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700" dirty="0" smtClean="0">
                          <a:latin typeface="Consolas" panose="020B0609020204030204" pitchFamily="49" charset="0"/>
                        </a:rPr>
                        <a:t>Cumple con los requisitos: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700" dirty="0" smtClean="0">
                          <a:latin typeface="Consolas" panose="020B0609020204030204" pitchFamily="49" charset="0"/>
                        </a:rPr>
                        <a:t>1, 2 y 3, </a:t>
                      </a:r>
                      <a:r>
                        <a:rPr lang="es-MX" sz="1700" dirty="0" err="1" smtClean="0">
                          <a:latin typeface="Consolas" panose="020B0609020204030204" pitchFamily="49" charset="0"/>
                        </a:rPr>
                        <a:t>ó</a:t>
                      </a:r>
                      <a:endParaRPr lang="es-MX" sz="1700" dirty="0" smtClean="0">
                        <a:latin typeface="Consolas" panose="020B0609020204030204" pitchFamily="49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700" dirty="0" smtClean="0">
                          <a:latin typeface="Consolas" panose="020B0609020204030204" pitchFamily="49" charset="0"/>
                        </a:rPr>
                        <a:t>1, 2 y 4, </a:t>
                      </a:r>
                      <a:r>
                        <a:rPr lang="es-MX" sz="1700" dirty="0" err="1" smtClean="0">
                          <a:latin typeface="Consolas" panose="020B0609020204030204" pitchFamily="49" charset="0"/>
                        </a:rPr>
                        <a:t>ó</a:t>
                      </a:r>
                      <a:r>
                        <a:rPr lang="es-MX" sz="1700" baseline="0" dirty="0" smtClean="0"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s-MX" sz="1700" dirty="0" smtClean="0">
                          <a:latin typeface="Consolas" panose="020B0609020204030204" pitchFamily="49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700" dirty="0" smtClean="0">
                        <a:latin typeface="Consolas" panose="020B0609020204030204" pitchFamily="49" charset="0"/>
                      </a:endParaRPr>
                    </a:p>
                    <a:p>
                      <a:endParaRPr lang="es-MX" sz="1700" dirty="0" smtClean="0">
                        <a:latin typeface="Consolas" panose="020B0609020204030204" pitchFamily="49" charset="0"/>
                      </a:endParaRPr>
                    </a:p>
                    <a:p>
                      <a:r>
                        <a:rPr lang="es-MX" sz="1700" dirty="0" smtClean="0">
                          <a:latin typeface="Consolas" panose="020B0609020204030204" pitchFamily="49" charset="0"/>
                        </a:rPr>
                        <a:t>D. Incumplimiento</a:t>
                      </a:r>
                      <a:endParaRPr lang="es-MX" sz="17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7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700" dirty="0" smtClean="0">
                        <a:latin typeface="Consolas" panose="020B0609020204030204" pitchFamily="49" charset="0"/>
                      </a:endParaRPr>
                    </a:p>
                    <a:p>
                      <a:pPr algn="just"/>
                      <a:r>
                        <a:rPr lang="es-MX" sz="1700" dirty="0" smtClean="0">
                          <a:latin typeface="Consolas" panose="020B0609020204030204" pitchFamily="49" charset="0"/>
                        </a:rPr>
                        <a:t>Cuando no cumpla</a:t>
                      </a:r>
                      <a:r>
                        <a:rPr lang="es-MX" sz="1700" baseline="0" dirty="0" smtClean="0">
                          <a:latin typeface="Consolas" panose="020B0609020204030204" pitchFamily="49" charset="0"/>
                        </a:rPr>
                        <a:t> con alguna de las combinaciones anteriores. </a:t>
                      </a:r>
                      <a:endParaRPr lang="es-MX" sz="17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148088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1599531" y="1460515"/>
            <a:ext cx="391885" cy="378822"/>
          </a:xfrm>
          <a:prstGeom prst="rect">
            <a:avLst/>
          </a:prstGeom>
          <a:solidFill>
            <a:srgbClr val="32A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256962" y="1409774"/>
            <a:ext cx="391885" cy="37882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599530" y="2935076"/>
            <a:ext cx="391885" cy="378822"/>
          </a:xfrm>
          <a:prstGeom prst="rect">
            <a:avLst/>
          </a:prstGeom>
          <a:solidFill>
            <a:srgbClr val="FDD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256963" y="2993608"/>
            <a:ext cx="391885" cy="37882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138546" y="4031837"/>
          <a:ext cx="11905673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0914">
                  <a:extLst>
                    <a:ext uri="{9D8B030D-6E8A-4147-A177-3AD203B41FA5}">
                      <a16:colId xmlns:a16="http://schemas.microsoft.com/office/drawing/2014/main" val="188294283"/>
                    </a:ext>
                  </a:extLst>
                </a:gridCol>
                <a:gridCol w="9694759">
                  <a:extLst>
                    <a:ext uri="{9D8B030D-6E8A-4147-A177-3AD203B41FA5}">
                      <a16:colId xmlns:a16="http://schemas.microsoft.com/office/drawing/2014/main" val="4231515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Evidencia</a:t>
                      </a:r>
                      <a:r>
                        <a:rPr lang="es-MX" b="0" baseline="0" dirty="0" smtClean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 requerida para el cumplimiento del reactivo</a:t>
                      </a:r>
                      <a:endParaRPr lang="es-MX" b="0" dirty="0" smtClean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s-MX" b="0" dirty="0" smtClean="0">
                          <a:solidFill>
                            <a:srgbClr val="363231"/>
                          </a:solidFill>
                          <a:latin typeface="Consolas" panose="020B0609020204030204" pitchFamily="49" charset="0"/>
                        </a:rPr>
                        <a:t>Para</a:t>
                      </a:r>
                      <a:r>
                        <a:rPr lang="es-MX" b="0" baseline="0" dirty="0" smtClean="0">
                          <a:solidFill>
                            <a:srgbClr val="363231"/>
                          </a:solidFill>
                          <a:latin typeface="Consolas" panose="020B0609020204030204" pitchFamily="49" charset="0"/>
                        </a:rPr>
                        <a:t> que el grado de cumplimiento sea alto en este reactivo no se solicita adjuntar link, sin embargo, se requiere adjuntar el Documento que acredita el cumplimiento.  </a:t>
                      </a:r>
                      <a:endParaRPr lang="es-MX" b="0" dirty="0" smtClean="0">
                        <a:solidFill>
                          <a:srgbClr val="36323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381851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138546" y="5476519"/>
          <a:ext cx="11905673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0914">
                  <a:extLst>
                    <a:ext uri="{9D8B030D-6E8A-4147-A177-3AD203B41FA5}">
                      <a16:colId xmlns:a16="http://schemas.microsoft.com/office/drawing/2014/main" val="188294283"/>
                    </a:ext>
                  </a:extLst>
                </a:gridCol>
                <a:gridCol w="9694759">
                  <a:extLst>
                    <a:ext uri="{9D8B030D-6E8A-4147-A177-3AD203B41FA5}">
                      <a16:colId xmlns:a16="http://schemas.microsoft.com/office/drawing/2014/main" val="4231515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Link</a:t>
                      </a:r>
                      <a:r>
                        <a:rPr lang="es-MX" b="0" baseline="0" dirty="0" smtClean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 de evidencia </a:t>
                      </a:r>
                      <a:endParaRPr lang="es-MX" b="0" dirty="0" smtClean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s-MX" b="0" dirty="0" smtClean="0">
                          <a:solidFill>
                            <a:srgbClr val="363231"/>
                          </a:solidFill>
                          <a:latin typeface="Consolas" panose="020B0609020204030204" pitchFamily="49" charset="0"/>
                        </a:rPr>
                        <a:t>Ninguno.</a:t>
                      </a:r>
                      <a:r>
                        <a:rPr lang="es-MX" b="0" baseline="0" dirty="0" smtClean="0">
                          <a:solidFill>
                            <a:srgbClr val="36323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es-MX" b="0" baseline="0" dirty="0" smtClean="0">
                          <a:solidFill>
                            <a:srgbClr val="363231"/>
                          </a:solidFill>
                          <a:latin typeface="Consolas" panose="020B0609020204030204" pitchFamily="49" charset="0"/>
                        </a:rPr>
                        <a:t>Los reactivos de registros contables no requieren link de evidencia. </a:t>
                      </a:r>
                      <a:endParaRPr lang="es-MX" b="0" dirty="0" smtClean="0">
                        <a:solidFill>
                          <a:srgbClr val="36323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381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15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164807"/>
              </p:ext>
            </p:extLst>
          </p:nvPr>
        </p:nvGraphicFramePr>
        <p:xfrm>
          <a:off x="110836" y="220834"/>
          <a:ext cx="1196686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164">
                  <a:extLst>
                    <a:ext uri="{9D8B030D-6E8A-4147-A177-3AD203B41FA5}">
                      <a16:colId xmlns:a16="http://schemas.microsoft.com/office/drawing/2014/main" val="188294283"/>
                    </a:ext>
                  </a:extLst>
                </a:gridCol>
                <a:gridCol w="9791700">
                  <a:extLst>
                    <a:ext uri="{9D8B030D-6E8A-4147-A177-3AD203B41FA5}">
                      <a16:colId xmlns:a16="http://schemas.microsoft.com/office/drawing/2014/main" val="4231515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Documentos</a:t>
                      </a:r>
                      <a:r>
                        <a:rPr lang="es-MX" b="0" baseline="0" dirty="0" smtClean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 que acreditan el cumplimiento </a:t>
                      </a:r>
                      <a:endParaRPr lang="es-MX" b="0" dirty="0" smtClean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s-MX" b="0" dirty="0" smtClean="0">
                          <a:solidFill>
                            <a:srgbClr val="363231"/>
                          </a:solidFill>
                          <a:latin typeface="Consolas" panose="020B0609020204030204" pitchFamily="49" charset="0"/>
                        </a:rPr>
                        <a:t>Adjuntar</a:t>
                      </a:r>
                      <a:r>
                        <a:rPr lang="es-MX" b="0" baseline="0" dirty="0" smtClean="0">
                          <a:solidFill>
                            <a:srgbClr val="363231"/>
                          </a:solidFill>
                          <a:latin typeface="Consolas" panose="020B0609020204030204" pitchFamily="49" charset="0"/>
                        </a:rPr>
                        <a:t> en archivo PDF: </a:t>
                      </a:r>
                    </a:p>
                    <a:p>
                      <a:pPr marL="0" indent="0" algn="just">
                        <a:buNone/>
                      </a:pPr>
                      <a:endParaRPr lang="es-MX" b="0" baseline="0" dirty="0" smtClean="0">
                        <a:solidFill>
                          <a:srgbClr val="363231"/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b="0" baseline="0" dirty="0" smtClean="0">
                          <a:solidFill>
                            <a:srgbClr val="363231"/>
                          </a:solidFill>
                          <a:latin typeface="Consolas" panose="020B0609020204030204" pitchFamily="49" charset="0"/>
                        </a:rPr>
                        <a:t>Impresión de pantalla que muestre la totalidad de las Notas a los Estados Financieros al 30 de junio del año en curso, generado del Sistema de Contabilidad Gubernamental del ente público. </a:t>
                      </a:r>
                      <a:endParaRPr lang="es-MX" b="0" dirty="0" smtClean="0">
                        <a:solidFill>
                          <a:srgbClr val="36323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381851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048801"/>
              </p:ext>
            </p:extLst>
          </p:nvPr>
        </p:nvGraphicFramePr>
        <p:xfrm>
          <a:off x="110836" y="1946850"/>
          <a:ext cx="1197032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464">
                  <a:extLst>
                    <a:ext uri="{9D8B030D-6E8A-4147-A177-3AD203B41FA5}">
                      <a16:colId xmlns:a16="http://schemas.microsoft.com/office/drawing/2014/main" val="188294283"/>
                    </a:ext>
                  </a:extLst>
                </a:gridCol>
                <a:gridCol w="9807864">
                  <a:extLst>
                    <a:ext uri="{9D8B030D-6E8A-4147-A177-3AD203B41FA5}">
                      <a16:colId xmlns:a16="http://schemas.microsoft.com/office/drawing/2014/main" val="4231515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MX" b="0" baseline="0" dirty="0" smtClean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  <a:p>
                      <a:pPr algn="ctr"/>
                      <a:r>
                        <a:rPr lang="es-MX" b="0" baseline="0" dirty="0" smtClean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Fuente  </a:t>
                      </a:r>
                      <a:endParaRPr lang="es-MX" b="0" dirty="0" smtClean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endParaRPr lang="es-MX" b="0" dirty="0" smtClean="0">
                        <a:solidFill>
                          <a:srgbClr val="363231"/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es-MX" b="0" dirty="0" smtClean="0">
                          <a:solidFill>
                            <a:srgbClr val="363231"/>
                          </a:solidFill>
                          <a:latin typeface="Consolas" panose="020B0609020204030204" pitchFamily="49" charset="0"/>
                        </a:rPr>
                        <a:t>Sistema</a:t>
                      </a:r>
                      <a:r>
                        <a:rPr lang="es-MX" b="0" baseline="0" dirty="0" smtClean="0">
                          <a:solidFill>
                            <a:srgbClr val="363231"/>
                          </a:solidFill>
                          <a:latin typeface="Consolas" panose="020B0609020204030204" pitchFamily="49" charset="0"/>
                        </a:rPr>
                        <a:t> de Contabilidad Gubernamental del ente público.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es-MX" b="0" baseline="0" dirty="0" smtClean="0">
                          <a:solidFill>
                            <a:srgbClr val="36323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endParaRPr lang="es-MX" b="0" dirty="0" smtClean="0">
                        <a:solidFill>
                          <a:srgbClr val="36323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381851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652375"/>
              </p:ext>
            </p:extLst>
          </p:nvPr>
        </p:nvGraphicFramePr>
        <p:xfrm>
          <a:off x="110836" y="2898166"/>
          <a:ext cx="1197032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764">
                  <a:extLst>
                    <a:ext uri="{9D8B030D-6E8A-4147-A177-3AD203B41FA5}">
                      <a16:colId xmlns:a16="http://schemas.microsoft.com/office/drawing/2014/main" val="188294283"/>
                    </a:ext>
                  </a:extLst>
                </a:gridCol>
                <a:gridCol w="9820564">
                  <a:extLst>
                    <a:ext uri="{9D8B030D-6E8A-4147-A177-3AD203B41FA5}">
                      <a16:colId xmlns:a16="http://schemas.microsoft.com/office/drawing/2014/main" val="4231515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0" baseline="0" dirty="0" smtClean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Tipo de </a:t>
                      </a:r>
                    </a:p>
                    <a:p>
                      <a:pPr algn="ctr"/>
                      <a:r>
                        <a:rPr lang="es-MX" b="0" baseline="0" dirty="0" smtClean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documento</a:t>
                      </a:r>
                    </a:p>
                    <a:p>
                      <a:pPr algn="ctr"/>
                      <a:r>
                        <a:rPr lang="es-MX" b="0" baseline="0" dirty="0" smtClean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adjunto  </a:t>
                      </a:r>
                      <a:endParaRPr lang="es-MX" b="0" dirty="0" smtClean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endParaRPr lang="es-MX" b="0" baseline="0" dirty="0" smtClean="0">
                        <a:solidFill>
                          <a:srgbClr val="363231"/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es-MX" b="0" baseline="0" dirty="0" smtClean="0">
                          <a:solidFill>
                            <a:srgbClr val="363231"/>
                          </a:solidFill>
                          <a:latin typeface="Consolas" panose="020B0609020204030204" pitchFamily="49" charset="0"/>
                        </a:rPr>
                        <a:t>Imagen en formato PDF. El límite de peso del archivo que se cargue es de 5 MB </a:t>
                      </a:r>
                      <a:endParaRPr lang="es-MX" b="0" dirty="0" smtClean="0">
                        <a:solidFill>
                          <a:srgbClr val="36323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381851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027867"/>
              </p:ext>
            </p:extLst>
          </p:nvPr>
        </p:nvGraphicFramePr>
        <p:xfrm>
          <a:off x="110836" y="3849482"/>
          <a:ext cx="1196686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764">
                  <a:extLst>
                    <a:ext uri="{9D8B030D-6E8A-4147-A177-3AD203B41FA5}">
                      <a16:colId xmlns:a16="http://schemas.microsoft.com/office/drawing/2014/main" val="188294283"/>
                    </a:ext>
                  </a:extLst>
                </a:gridCol>
                <a:gridCol w="9817100">
                  <a:extLst>
                    <a:ext uri="{9D8B030D-6E8A-4147-A177-3AD203B41FA5}">
                      <a16:colId xmlns:a16="http://schemas.microsoft.com/office/drawing/2014/main" val="4231515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MX" b="0" baseline="0" dirty="0" smtClean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  <a:p>
                      <a:pPr algn="ctr"/>
                      <a:r>
                        <a:rPr lang="es-MX" b="0" baseline="0" dirty="0" smtClean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Recomendaciones </a:t>
                      </a:r>
                      <a:endParaRPr lang="es-MX" b="0" dirty="0" smtClean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endParaRPr lang="es-MX" b="0" baseline="0" dirty="0" smtClean="0">
                        <a:solidFill>
                          <a:srgbClr val="363231"/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es-MX" b="0" baseline="0" dirty="0" smtClean="0">
                          <a:solidFill>
                            <a:srgbClr val="363231"/>
                          </a:solidFill>
                          <a:latin typeface="Consolas" panose="020B0609020204030204" pitchFamily="49" charset="0"/>
                        </a:rPr>
                        <a:t>Consultar el glosario de términos relativo al concepto de Sistema de Contabilidad Gubernamental. </a:t>
                      </a:r>
                    </a:p>
                    <a:p>
                      <a:pPr marL="0" indent="0" algn="just">
                        <a:buNone/>
                      </a:pPr>
                      <a:endParaRPr lang="es-MX" b="0" baseline="0" dirty="0" smtClean="0">
                        <a:solidFill>
                          <a:srgbClr val="36323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381851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006936"/>
              </p:ext>
            </p:extLst>
          </p:nvPr>
        </p:nvGraphicFramePr>
        <p:xfrm>
          <a:off x="110836" y="5102352"/>
          <a:ext cx="1196686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464">
                  <a:extLst>
                    <a:ext uri="{9D8B030D-6E8A-4147-A177-3AD203B41FA5}">
                      <a16:colId xmlns:a16="http://schemas.microsoft.com/office/drawing/2014/main" val="188294283"/>
                    </a:ext>
                  </a:extLst>
                </a:gridCol>
                <a:gridCol w="9804400">
                  <a:extLst>
                    <a:ext uri="{9D8B030D-6E8A-4147-A177-3AD203B41FA5}">
                      <a16:colId xmlns:a16="http://schemas.microsoft.com/office/drawing/2014/main" val="4231515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MX" b="0" baseline="0" dirty="0" smtClean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  <a:p>
                      <a:pPr algn="ctr"/>
                      <a:r>
                        <a:rPr lang="es-MX" b="0" baseline="0" dirty="0" smtClean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Reactivos con </a:t>
                      </a:r>
                    </a:p>
                    <a:p>
                      <a:pPr algn="ctr"/>
                      <a:r>
                        <a:rPr lang="es-MX" b="0" baseline="0" dirty="0" smtClean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opción de </a:t>
                      </a:r>
                    </a:p>
                    <a:p>
                      <a:pPr algn="ctr"/>
                      <a:r>
                        <a:rPr lang="es-MX" b="0" baseline="0" dirty="0" smtClean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respuesta </a:t>
                      </a:r>
                    </a:p>
                    <a:p>
                      <a:pPr algn="ctr"/>
                      <a:r>
                        <a:rPr lang="es-MX" b="0" baseline="0" dirty="0" smtClean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“No Aplica” </a:t>
                      </a:r>
                      <a:endParaRPr lang="es-MX" b="0" dirty="0" smtClean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endParaRPr lang="es-MX" b="0" baseline="0" dirty="0" smtClean="0">
                        <a:solidFill>
                          <a:srgbClr val="363231"/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indent="0" algn="just">
                        <a:buNone/>
                      </a:pPr>
                      <a:endParaRPr lang="es-MX" b="0" baseline="0" dirty="0" smtClean="0">
                        <a:solidFill>
                          <a:srgbClr val="363231"/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es-MX" b="0" baseline="0" dirty="0" smtClean="0">
                          <a:solidFill>
                            <a:srgbClr val="363231"/>
                          </a:solidFill>
                          <a:latin typeface="Consolas" panose="020B0609020204030204" pitchFamily="49" charset="0"/>
                        </a:rPr>
                        <a:t>Este reactivo APLICA A TODOS los entes públicos señalados en el ámbito de aplicación. 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381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53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INDETEC">
      <a:dk1>
        <a:srgbClr val="3F3F3F"/>
      </a:dk1>
      <a:lt1>
        <a:srgbClr val="FFFFFF"/>
      </a:lt1>
      <a:dk2>
        <a:srgbClr val="375623"/>
      </a:dk2>
      <a:lt2>
        <a:srgbClr val="E7E6E6"/>
      </a:lt2>
      <a:accent1>
        <a:srgbClr val="29401A"/>
      </a:accent1>
      <a:accent2>
        <a:srgbClr val="7FBB59"/>
      </a:accent2>
      <a:accent3>
        <a:srgbClr val="AAD190"/>
      </a:accent3>
      <a:accent4>
        <a:srgbClr val="D4E8C7"/>
      </a:accent4>
      <a:accent5>
        <a:srgbClr val="538135"/>
      </a:accent5>
      <a:accent6>
        <a:srgbClr val="A8D08D"/>
      </a:accent6>
      <a:hlink>
        <a:srgbClr val="48A1FA"/>
      </a:hlink>
      <a:folHlink>
        <a:srgbClr val="C9C9C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Indetec Blanca" id="{2571ED89-9B02-4108-AD6D-AF8201CAFC29}" vid="{CB638473-35C6-4C3C-8188-DB4FE36D1D30}"/>
    </a:ext>
  </a:extLst>
</a:theme>
</file>

<file path=ppt/theme/theme2.xml><?xml version="1.0" encoding="utf-8"?>
<a:theme xmlns:a="http://schemas.openxmlformats.org/drawingml/2006/main" name="Diseño personalizado">
  <a:themeElements>
    <a:clrScheme name="Indetec 2024">
      <a:dk1>
        <a:srgbClr val="206252"/>
      </a:dk1>
      <a:lt1>
        <a:srgbClr val="FFFFFF"/>
      </a:lt1>
      <a:dk2>
        <a:srgbClr val="1B5337"/>
      </a:dk2>
      <a:lt2>
        <a:srgbClr val="F2F2F2"/>
      </a:lt2>
      <a:accent1>
        <a:srgbClr val="30937B"/>
      </a:accent1>
      <a:accent2>
        <a:srgbClr val="8ED9C7"/>
      </a:accent2>
      <a:accent3>
        <a:srgbClr val="2D8DA8"/>
      </a:accent3>
      <a:accent4>
        <a:srgbClr val="1E5E70"/>
      </a:accent4>
      <a:accent5>
        <a:srgbClr val="D3B86D"/>
      </a:accent5>
      <a:accent6>
        <a:srgbClr val="F0E7CE"/>
      </a:accent6>
      <a:hlink>
        <a:srgbClr val="4EB3CF"/>
      </a:hlink>
      <a:folHlink>
        <a:srgbClr val="977B2D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detec 2024" id="{0E56A65B-69B7-4761-99E5-407464C63256}" vid="{32E417C6-F9A2-4214-925A-1400BFE03890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83146</TotalTime>
  <Words>1514</Words>
  <Application>Microsoft Office PowerPoint</Application>
  <PresentationFormat>Panorámica</PresentationFormat>
  <Paragraphs>289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37</vt:i4>
      </vt:variant>
    </vt:vector>
  </HeadingPairs>
  <TitlesOfParts>
    <vt:vector size="49" baseType="lpstr">
      <vt:lpstr>Arial</vt:lpstr>
      <vt:lpstr>Calibri</vt:lpstr>
      <vt:lpstr>Calibri Light</vt:lpstr>
      <vt:lpstr>Century Gothic</vt:lpstr>
      <vt:lpstr>Consolas</vt:lpstr>
      <vt:lpstr>Courier New</vt:lpstr>
      <vt:lpstr>Helvetica</vt:lpstr>
      <vt:lpstr>Trebuchet MS</vt:lpstr>
      <vt:lpstr>Tw Cen MT</vt:lpstr>
      <vt:lpstr>Wingdings</vt:lpstr>
      <vt:lpstr>1_Tema de Office</vt:lpstr>
      <vt:lpstr>Diseño personalizado</vt:lpstr>
      <vt:lpstr>SISTEMA DE EVALUACIONES DE LA ARMONIZACIÓN CONTABLE (SEVAC) </vt:lpstr>
      <vt:lpstr>ANTECEDENTES </vt:lpstr>
      <vt:lpstr>Presentación de PowerPoint</vt:lpstr>
      <vt:lpstr>Presentación de PowerPoint</vt:lpstr>
      <vt:lpstr>Presentación de PowerPoint</vt:lpstr>
      <vt:lpstr>Contenido de las EVALUACIONES </vt:lpstr>
      <vt:lpstr>Presentación de PowerPoint</vt:lpstr>
      <vt:lpstr>Presentación de PowerPoint</vt:lpstr>
      <vt:lpstr>Presentación de PowerPoint</vt:lpstr>
      <vt:lpstr>Presentación de PowerPoint</vt:lpstr>
      <vt:lpstr>Ponderación por REACTIVO </vt:lpstr>
      <vt:lpstr>MANUALES SEGUNDO PERIODO 2024 </vt:lpstr>
      <vt:lpstr>MANUALES SEGUNDO PERIODO 2024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MICROSITIO  INDUCCIÓN  </vt:lpstr>
      <vt:lpstr>Presentación de PowerPoint</vt:lpstr>
      <vt:lpstr>Presentación de PowerPoint</vt:lpstr>
      <vt:lpstr>Presentación de PowerPoint</vt:lpstr>
      <vt:lpstr>PLATAFORMA  SEVAC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PRINCIPALES  OBSERVACIONES 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lcuevasr</dc:creator>
  <cp:lastModifiedBy>etorresa</cp:lastModifiedBy>
  <cp:revision>310</cp:revision>
  <dcterms:created xsi:type="dcterms:W3CDTF">2022-01-20T21:00:56Z</dcterms:created>
  <dcterms:modified xsi:type="dcterms:W3CDTF">2024-07-25T17:11:16Z</dcterms:modified>
</cp:coreProperties>
</file>