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6" r:id="rId3"/>
    <p:sldId id="281" r:id="rId4"/>
    <p:sldId id="284" r:id="rId5"/>
    <p:sldId id="285" r:id="rId6"/>
    <p:sldId id="301" r:id="rId7"/>
    <p:sldId id="302" r:id="rId8"/>
    <p:sldId id="303" r:id="rId9"/>
    <p:sldId id="304" r:id="rId10"/>
    <p:sldId id="307" r:id="rId11"/>
    <p:sldId id="309" r:id="rId12"/>
    <p:sldId id="308" r:id="rId13"/>
    <p:sldId id="306" r:id="rId14"/>
    <p:sldId id="288" r:id="rId15"/>
    <p:sldId id="289" r:id="rId16"/>
    <p:sldId id="263" r:id="rId17"/>
    <p:sldId id="264" r:id="rId18"/>
    <p:sldId id="265" r:id="rId19"/>
    <p:sldId id="271" r:id="rId20"/>
    <p:sldId id="272" r:id="rId21"/>
    <p:sldId id="273" r:id="rId22"/>
    <p:sldId id="274" r:id="rId23"/>
    <p:sldId id="275" r:id="rId24"/>
    <p:sldId id="300" r:id="rId25"/>
    <p:sldId id="278" r:id="rId26"/>
    <p:sldId id="279" r:id="rId27"/>
    <p:sldId id="280" r:id="rId28"/>
    <p:sldId id="286" r:id="rId29"/>
    <p:sldId id="287" r:id="rId30"/>
    <p:sldId id="295" r:id="rId31"/>
    <p:sldId id="290" r:id="rId32"/>
    <p:sldId id="291" r:id="rId33"/>
    <p:sldId id="292" r:id="rId34"/>
    <p:sldId id="293" r:id="rId35"/>
    <p:sldId id="294" r:id="rId36"/>
    <p:sldId id="297" r:id="rId37"/>
    <p:sldId id="299" r:id="rId3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74"/>
  </p:normalViewPr>
  <p:slideViewPr>
    <p:cSldViewPr snapToGrid="0">
      <p:cViewPr varScale="1">
        <p:scale>
          <a:sx n="86" d="100"/>
          <a:sy n="86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87152-F0E2-4245-92D0-D76862A00F9E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D5672-E24C-47D5-8630-73E6B848DF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3544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A170F-7127-4A7F-A680-FC0D2B9E4643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A8441-FDB6-49AB-91B3-AAB3FA658C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43174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3916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9457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8963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571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75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001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000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37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3415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116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9039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9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PRESENTACIÓ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="" xmlns:a16="http://schemas.microsoft.com/office/drawing/2014/main" id="{325876BA-97DC-7A4D-06CD-06570B7A0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53628"/>
            <a:ext cx="10515600" cy="159947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1" i="0">
                <a:solidFill>
                  <a:srgbClr val="9F2240"/>
                </a:solidFill>
                <a:latin typeface="Montserrat Black" pitchFamily="2" charset="77"/>
              </a:defRPr>
            </a:lvl1pPr>
          </a:lstStyle>
          <a:p>
            <a:r>
              <a:rPr lang="es-MX" dirty="0"/>
              <a:t>HAGA CLIC PARA MODIFICAR EL 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18166408-9083-AED1-C76D-FE4B85962B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8186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E2E2D"/>
                </a:solidFill>
                <a:latin typeface="Montserrat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EL SUBTÍTULO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="" xmlns:a16="http://schemas.microsoft.com/office/drawing/2014/main" id="{C282DD07-04B6-98F7-0085-B1005B85EE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7162" y="5486987"/>
            <a:ext cx="4257675" cy="1141412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Inserte logo de la secretaría/dependencia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="" xmlns:a16="http://schemas.microsoft.com/office/drawing/2014/main" id="{D400E92E-7606-6490-3BDF-7C29148239C7}"/>
              </a:ext>
            </a:extLst>
          </p:cNvPr>
          <p:cNvCxnSpPr>
            <a:cxnSpLocks/>
          </p:cNvCxnSpPr>
          <p:nvPr/>
        </p:nvCxnSpPr>
        <p:spPr>
          <a:xfrm>
            <a:off x="5179746" y="3685885"/>
            <a:ext cx="1806270" cy="0"/>
          </a:xfrm>
          <a:prstGeom prst="line">
            <a:avLst/>
          </a:prstGeom>
          <a:ln w="38100">
            <a:solidFill>
              <a:srgbClr val="C292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344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PRESENTACIÓ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="" xmlns:a16="http://schemas.microsoft.com/office/drawing/2014/main" id="{325876BA-97DC-7A4D-06CD-06570B7A0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53628"/>
            <a:ext cx="10515600" cy="159947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r>
              <a:rPr lang="es-MX" dirty="0"/>
              <a:t>HAGA CLIC PARA MODIFICAR EL TÍTULO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18166408-9083-AED1-C76D-FE4B85962B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8186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EL SUBTÍTULO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="" xmlns:a16="http://schemas.microsoft.com/office/drawing/2014/main" id="{C282DD07-04B6-98F7-0085-B1005B85EE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7162" y="5486987"/>
            <a:ext cx="4257675" cy="1141412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Inserte logo de la secretaría/dependencia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="" xmlns:a16="http://schemas.microsoft.com/office/drawing/2014/main" id="{D400E92E-7606-6490-3BDF-7C29148239C7}"/>
              </a:ext>
            </a:extLst>
          </p:cNvPr>
          <p:cNvCxnSpPr>
            <a:cxnSpLocks/>
          </p:cNvCxnSpPr>
          <p:nvPr/>
        </p:nvCxnSpPr>
        <p:spPr>
          <a:xfrm>
            <a:off x="5179746" y="3685885"/>
            <a:ext cx="1806270" cy="0"/>
          </a:xfrm>
          <a:prstGeom prst="line">
            <a:avLst/>
          </a:prstGeom>
          <a:ln w="38100">
            <a:solidFill>
              <a:srgbClr val="C292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46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CAPÍTUL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6B44189-56F1-C3A4-78B6-7EF58DA43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461720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 b="1" i="0">
                <a:solidFill>
                  <a:srgbClr val="9F2240"/>
                </a:solidFill>
                <a:latin typeface="Montserrat SemiBold" pitchFamily="2" charset="77"/>
              </a:defRPr>
            </a:lvl1pPr>
          </a:lstStyle>
          <a:p>
            <a:r>
              <a:rPr lang="es-MX" dirty="0"/>
              <a:t>CLIC PARA MODIFICAR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1859EB77-2743-4ED9-6C77-BC9B5932F5C7}"/>
              </a:ext>
            </a:extLst>
          </p:cNvPr>
          <p:cNvCxnSpPr>
            <a:cxnSpLocks/>
          </p:cNvCxnSpPr>
          <p:nvPr/>
        </p:nvCxnSpPr>
        <p:spPr>
          <a:xfrm>
            <a:off x="671433" y="2947642"/>
            <a:ext cx="0" cy="1431477"/>
          </a:xfrm>
          <a:prstGeom prst="line">
            <a:avLst/>
          </a:prstGeom>
          <a:ln w="38100">
            <a:solidFill>
              <a:srgbClr val="C292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Marcador de posición de imagen 12">
            <a:extLst>
              <a:ext uri="{FF2B5EF4-FFF2-40B4-BE49-F238E27FC236}">
                <a16:creationId xmlns="" xmlns:a16="http://schemas.microsoft.com/office/drawing/2014/main" id="{E81F6ADB-C374-1147-A7AD-EFD658255E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1513" y="693738"/>
            <a:ext cx="3074987" cy="898525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Inserte logo de la secretaría/dependencia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="" xmlns:a16="http://schemas.microsoft.com/office/drawing/2014/main" id="{E82FF5FE-B8B7-9DE8-1CB6-27C4197CF7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16" y="4088640"/>
            <a:ext cx="4617187" cy="673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rgbClr val="2E2E2D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MX" dirty="0"/>
              <a:t>HAGA CLIC PARA MODIFICAR DESCRIPCIÓN</a:t>
            </a:r>
          </a:p>
        </p:txBody>
      </p:sp>
    </p:spTree>
    <p:extLst>
      <p:ext uri="{BB962C8B-B14F-4D97-AF65-F5344CB8AC3E}">
        <p14:creationId xmlns:p14="http://schemas.microsoft.com/office/powerpoint/2010/main" val="88882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CAPÍTUL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6B44189-56F1-C3A4-78B6-7EF58DA43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461720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 b="1" i="0">
                <a:solidFill>
                  <a:srgbClr val="9F2240"/>
                </a:solidFill>
                <a:latin typeface="Montserrat SemiBold" pitchFamily="2" charset="77"/>
              </a:defRPr>
            </a:lvl1pPr>
          </a:lstStyle>
          <a:p>
            <a:r>
              <a:rPr lang="es-MX" dirty="0"/>
              <a:t>CLIC PARA MODIFICAR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1859EB77-2743-4ED9-6C77-BC9B5932F5C7}"/>
              </a:ext>
            </a:extLst>
          </p:cNvPr>
          <p:cNvCxnSpPr>
            <a:cxnSpLocks/>
          </p:cNvCxnSpPr>
          <p:nvPr/>
        </p:nvCxnSpPr>
        <p:spPr>
          <a:xfrm>
            <a:off x="671433" y="2947642"/>
            <a:ext cx="0" cy="1431477"/>
          </a:xfrm>
          <a:prstGeom prst="line">
            <a:avLst/>
          </a:prstGeom>
          <a:ln w="38100">
            <a:solidFill>
              <a:srgbClr val="C292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Marcador de posición de imagen 12">
            <a:extLst>
              <a:ext uri="{FF2B5EF4-FFF2-40B4-BE49-F238E27FC236}">
                <a16:creationId xmlns="" xmlns:a16="http://schemas.microsoft.com/office/drawing/2014/main" id="{E81F6ADB-C374-1147-A7AD-EFD658255E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1513" y="693738"/>
            <a:ext cx="3074987" cy="898525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Inserte logo de la secretaría/dependencia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="" xmlns:a16="http://schemas.microsoft.com/office/drawing/2014/main" id="{E82FF5FE-B8B7-9DE8-1CB6-27C4197CF7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16" y="4088640"/>
            <a:ext cx="4617187" cy="673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rgbClr val="2E2E2D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MX" dirty="0"/>
              <a:t>HAGA CLIC PARA MODIFICAR DESCRIPCIÓN</a:t>
            </a:r>
          </a:p>
        </p:txBody>
      </p:sp>
    </p:spTree>
    <p:extLst>
      <p:ext uri="{BB962C8B-B14F-4D97-AF65-F5344CB8AC3E}">
        <p14:creationId xmlns:p14="http://schemas.microsoft.com/office/powerpoint/2010/main" val="399816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Y/O CUERP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77DC506-2716-D550-4FA8-5F05811E21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14400" y="2011892"/>
            <a:ext cx="5181600" cy="3762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 b="0" i="0">
                <a:solidFill>
                  <a:srgbClr val="2E2E2D"/>
                </a:solidFill>
                <a:latin typeface="Montserrat" pitchFamily="2" charset="77"/>
              </a:defRPr>
            </a:lvl1pPr>
            <a:lvl2pPr>
              <a:defRPr sz="1600" b="0" i="0">
                <a:latin typeface="Montserrat" pitchFamily="2" charset="77"/>
              </a:defRPr>
            </a:lvl2pPr>
            <a:lvl3pPr>
              <a:defRPr sz="1600" b="0" i="0">
                <a:latin typeface="Montserrat" pitchFamily="2" charset="77"/>
              </a:defRPr>
            </a:lvl3pPr>
            <a:lvl4pPr>
              <a:defRPr sz="1600" b="0" i="0">
                <a:latin typeface="Montserrat" pitchFamily="2" charset="77"/>
              </a:defRPr>
            </a:lvl4pPr>
            <a:lvl5pPr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el cuerpo de la diapositiva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0DC7B9C5-1BBD-85B3-07D6-FE59AAB12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92330"/>
            <a:ext cx="5181600" cy="9666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9F2240"/>
                </a:solidFill>
                <a:latin typeface="Montserrat SemiBold" pitchFamily="2" charset="77"/>
              </a:defRPr>
            </a:lvl1pPr>
          </a:lstStyle>
          <a:p>
            <a:r>
              <a:rPr lang="es-MX" dirty="0"/>
              <a:t>HAGA CLIC PARA MODIFICAR EL TÍTULO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7687143D-74B9-8B2D-BE34-B6AFA741B31B}"/>
              </a:ext>
            </a:extLst>
          </p:cNvPr>
          <p:cNvCxnSpPr>
            <a:cxnSpLocks/>
          </p:cNvCxnSpPr>
          <p:nvPr/>
        </p:nvCxnSpPr>
        <p:spPr>
          <a:xfrm>
            <a:off x="994938" y="1739431"/>
            <a:ext cx="2103862" cy="0"/>
          </a:xfrm>
          <a:prstGeom prst="line">
            <a:avLst/>
          </a:prstGeom>
          <a:ln w="38100">
            <a:solidFill>
              <a:srgbClr val="C292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Marcador de posición de imagen 13">
            <a:extLst>
              <a:ext uri="{FF2B5EF4-FFF2-40B4-BE49-F238E27FC236}">
                <a16:creationId xmlns="" xmlns:a16="http://schemas.microsoft.com/office/drawing/2014/main" id="{32186EE4-CFCF-503F-FD53-915518C78F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10650" y="200025"/>
            <a:ext cx="2727325" cy="747713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Inserte logo de la secretaría/dependencia</a:t>
            </a:r>
          </a:p>
        </p:txBody>
      </p:sp>
    </p:spTree>
    <p:extLst>
      <p:ext uri="{BB962C8B-B14F-4D97-AF65-F5344CB8AC3E}">
        <p14:creationId xmlns:p14="http://schemas.microsoft.com/office/powerpoint/2010/main" val="224151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Y/O CUERPO E IMÁGENE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21ECC339-8121-FCC1-5745-F55B6955F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92330"/>
            <a:ext cx="5181600" cy="9666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9F2240"/>
                </a:solidFill>
                <a:latin typeface="Montserrat SemiBold" pitchFamily="2" charset="77"/>
              </a:defRPr>
            </a:lvl1pPr>
          </a:lstStyle>
          <a:p>
            <a:r>
              <a:rPr lang="es-MX" dirty="0"/>
              <a:t>HAGA CLIC PARA MODIFICAR EL TÍTULO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8518E054-6C23-B1C8-8FF6-CC7CF272586A}"/>
              </a:ext>
            </a:extLst>
          </p:cNvPr>
          <p:cNvCxnSpPr>
            <a:cxnSpLocks/>
          </p:cNvCxnSpPr>
          <p:nvPr/>
        </p:nvCxnSpPr>
        <p:spPr>
          <a:xfrm>
            <a:off x="994938" y="1739431"/>
            <a:ext cx="2103862" cy="0"/>
          </a:xfrm>
          <a:prstGeom prst="line">
            <a:avLst/>
          </a:prstGeom>
          <a:ln w="38100">
            <a:solidFill>
              <a:srgbClr val="C292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Marcador de contenido 3">
            <a:extLst>
              <a:ext uri="{FF2B5EF4-FFF2-40B4-BE49-F238E27FC236}">
                <a16:creationId xmlns="" xmlns:a16="http://schemas.microsoft.com/office/drawing/2014/main" id="{F0AB15BF-E9CA-208D-3555-7D4804A8A05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14400" y="2011893"/>
            <a:ext cx="10312400" cy="1086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 b="0" i="0">
                <a:solidFill>
                  <a:srgbClr val="2E2E2D"/>
                </a:solidFill>
                <a:latin typeface="Montserrat" pitchFamily="2" charset="77"/>
              </a:defRPr>
            </a:lvl1pPr>
            <a:lvl2pPr>
              <a:defRPr sz="1600" b="0" i="0">
                <a:latin typeface="Montserrat" pitchFamily="2" charset="77"/>
              </a:defRPr>
            </a:lvl2pPr>
            <a:lvl3pPr>
              <a:defRPr sz="1600" b="0" i="0">
                <a:latin typeface="Montserrat" pitchFamily="2" charset="77"/>
              </a:defRPr>
            </a:lvl3pPr>
            <a:lvl4pPr>
              <a:defRPr sz="1600" b="0" i="0">
                <a:latin typeface="Montserrat" pitchFamily="2" charset="77"/>
              </a:defRPr>
            </a:lvl4pPr>
            <a:lvl5pPr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el cuerpo de la diapositiva</a:t>
            </a:r>
          </a:p>
        </p:txBody>
      </p:sp>
      <p:sp>
        <p:nvSpPr>
          <p:cNvPr id="11" name="Marcador de posición de imagen 13">
            <a:extLst>
              <a:ext uri="{FF2B5EF4-FFF2-40B4-BE49-F238E27FC236}">
                <a16:creationId xmlns="" xmlns:a16="http://schemas.microsoft.com/office/drawing/2014/main" id="{2B5771D5-2E49-5C9E-1ED5-8BD92DC285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10650" y="200025"/>
            <a:ext cx="2727325" cy="747713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Inserte logo de la secretaría/dependencia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="" xmlns:a16="http://schemas.microsoft.com/office/drawing/2014/main" id="{17862392-B28A-5F02-01B4-43A97295D0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4400" y="3902075"/>
            <a:ext cx="3216729" cy="264636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en el icono para agregar una imagen</a:t>
            </a:r>
          </a:p>
        </p:txBody>
      </p:sp>
      <p:sp>
        <p:nvSpPr>
          <p:cNvPr id="18" name="Marcador de posición de imagen 12">
            <a:extLst>
              <a:ext uri="{FF2B5EF4-FFF2-40B4-BE49-F238E27FC236}">
                <a16:creationId xmlns="" xmlns:a16="http://schemas.microsoft.com/office/drawing/2014/main" id="{C4E063CE-438E-BB30-8CFB-7CCF5A2027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62235" y="3902074"/>
            <a:ext cx="3216729" cy="264636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en el icono para agregar una imagen</a:t>
            </a:r>
          </a:p>
        </p:txBody>
      </p:sp>
      <p:sp>
        <p:nvSpPr>
          <p:cNvPr id="19" name="Marcador de posición de imagen 12">
            <a:extLst>
              <a:ext uri="{FF2B5EF4-FFF2-40B4-BE49-F238E27FC236}">
                <a16:creationId xmlns="" xmlns:a16="http://schemas.microsoft.com/office/drawing/2014/main" id="{A4280897-0FF9-D3D3-68E8-F4ADB85C97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10070" y="3902073"/>
            <a:ext cx="3216729" cy="264636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31003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Y/O CUERPO E IMÁGENE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="" xmlns:a16="http://schemas.microsoft.com/office/drawing/2014/main" id="{DA1A0BDA-EFA3-FE68-080D-3594D72F2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447629"/>
            <a:ext cx="5067300" cy="942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rgbClr val="9F2240"/>
                </a:solidFill>
                <a:latin typeface="Montserrat SemiBold" pitchFamily="2" charset="77"/>
              </a:defRPr>
            </a:lvl1pPr>
          </a:lstStyle>
          <a:p>
            <a:r>
              <a:rPr lang="es-MX" dirty="0"/>
              <a:t>HAGA CLIC PARA MODIFICAR EL TÍTULO</a:t>
            </a:r>
          </a:p>
        </p:txBody>
      </p:sp>
      <p:sp>
        <p:nvSpPr>
          <p:cNvPr id="8" name="Marcador de posición de imagen 13">
            <a:extLst>
              <a:ext uri="{FF2B5EF4-FFF2-40B4-BE49-F238E27FC236}">
                <a16:creationId xmlns="" xmlns:a16="http://schemas.microsoft.com/office/drawing/2014/main" id="{014F6A34-7779-C981-C9E4-364CB253DA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6206" y="473982"/>
            <a:ext cx="2051051" cy="621847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Inserte logo de la secretaría/dependencia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2AB0D519-578D-440A-53B6-E95889BB9CFF}"/>
              </a:ext>
            </a:extLst>
          </p:cNvPr>
          <p:cNvCxnSpPr>
            <a:cxnSpLocks/>
          </p:cNvCxnSpPr>
          <p:nvPr/>
        </p:nvCxnSpPr>
        <p:spPr>
          <a:xfrm>
            <a:off x="1000163" y="2489239"/>
            <a:ext cx="2103862" cy="0"/>
          </a:xfrm>
          <a:prstGeom prst="line">
            <a:avLst/>
          </a:prstGeom>
          <a:ln w="38100">
            <a:solidFill>
              <a:srgbClr val="C292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Marcador de contenido 3">
            <a:extLst>
              <a:ext uri="{FF2B5EF4-FFF2-40B4-BE49-F238E27FC236}">
                <a16:creationId xmlns="" xmlns:a16="http://schemas.microsoft.com/office/drawing/2014/main" id="{CAFA6E07-2843-DA73-87F4-C82DF039567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14400" y="2739347"/>
            <a:ext cx="5872480" cy="26710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 b="0" i="0">
                <a:solidFill>
                  <a:srgbClr val="2E2E2D"/>
                </a:solidFill>
                <a:latin typeface="Montserrat" pitchFamily="2" charset="77"/>
              </a:defRPr>
            </a:lvl1pPr>
            <a:lvl2pPr>
              <a:defRPr sz="1600" b="0" i="0">
                <a:latin typeface="Montserrat" pitchFamily="2" charset="77"/>
              </a:defRPr>
            </a:lvl2pPr>
            <a:lvl3pPr>
              <a:defRPr sz="1600" b="0" i="0">
                <a:latin typeface="Montserrat" pitchFamily="2" charset="77"/>
              </a:defRPr>
            </a:lvl3pPr>
            <a:lvl4pPr>
              <a:defRPr sz="1600" b="0" i="0">
                <a:latin typeface="Montserrat" pitchFamily="2" charset="77"/>
              </a:defRPr>
            </a:lvl4pPr>
            <a:lvl5pPr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s-MX" dirty="0"/>
              <a:t>Haga clic para modificar el cuerpo de la diapositiva</a:t>
            </a:r>
          </a:p>
        </p:txBody>
      </p:sp>
      <p:sp>
        <p:nvSpPr>
          <p:cNvPr id="15" name="Marcador de posición de imagen 12">
            <a:extLst>
              <a:ext uri="{FF2B5EF4-FFF2-40B4-BE49-F238E27FC236}">
                <a16:creationId xmlns="" xmlns:a16="http://schemas.microsoft.com/office/drawing/2014/main" id="{29F2482E-88D2-62CB-A090-16F9916703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9065" y="473982"/>
            <a:ext cx="3216729" cy="264636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en el icono para agregar una imagen</a:t>
            </a:r>
            <a:endParaRPr lang="es-MX" dirty="0"/>
          </a:p>
        </p:txBody>
      </p:sp>
      <p:sp>
        <p:nvSpPr>
          <p:cNvPr id="16" name="Marcador de posición de imagen 12">
            <a:extLst>
              <a:ext uri="{FF2B5EF4-FFF2-40B4-BE49-F238E27FC236}">
                <a16:creationId xmlns="" xmlns:a16="http://schemas.microsoft.com/office/drawing/2014/main" id="{BDDE0904-E002-A178-544B-F6A0ECFF59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79064" y="3737656"/>
            <a:ext cx="3216729" cy="264636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94742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="" xmlns:a16="http://schemas.microsoft.com/office/drawing/2014/main" id="{325876BA-97DC-7A4D-06CD-06570B7A0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53629"/>
            <a:ext cx="10515600" cy="1443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r>
              <a:rPr lang="es-MX" dirty="0"/>
              <a:t>HAGA CLIC PARA MODIFICAR EL CIERRE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="" xmlns:a16="http://schemas.microsoft.com/office/drawing/2014/main" id="{C282DD07-04B6-98F7-0085-B1005B85EE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08674" y="5621005"/>
            <a:ext cx="4348414" cy="987015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2E2E2D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Inserte logo de la secretaría/dependencia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="" xmlns:a16="http://schemas.microsoft.com/office/drawing/2014/main" id="{D400E92E-7606-6490-3BDF-7C29148239C7}"/>
              </a:ext>
            </a:extLst>
          </p:cNvPr>
          <p:cNvCxnSpPr>
            <a:cxnSpLocks/>
          </p:cNvCxnSpPr>
          <p:nvPr/>
        </p:nvCxnSpPr>
        <p:spPr>
          <a:xfrm>
            <a:off x="4957680" y="3501026"/>
            <a:ext cx="1969679" cy="0"/>
          </a:xfrm>
          <a:prstGeom prst="line">
            <a:avLst/>
          </a:prstGeom>
          <a:ln w="38100">
            <a:solidFill>
              <a:srgbClr val="C292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1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="" xmlns:a16="http://schemas.microsoft.com/office/drawing/2014/main" id="{325876BA-97DC-7A4D-06CD-06570B7A0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53629"/>
            <a:ext cx="10515600" cy="1443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 b="1" i="0">
                <a:solidFill>
                  <a:srgbClr val="9F2240"/>
                </a:solidFill>
                <a:latin typeface="Montserrat Black" pitchFamily="2" charset="77"/>
              </a:defRPr>
            </a:lvl1pPr>
          </a:lstStyle>
          <a:p>
            <a:r>
              <a:rPr lang="es-MX" dirty="0"/>
              <a:t>HAGA CLIC PARA MODIFICAR EL CIERRE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="" xmlns:a16="http://schemas.microsoft.com/office/drawing/2014/main" id="{C282DD07-04B6-98F7-0085-B1005B85EE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08674" y="5621005"/>
            <a:ext cx="4348414" cy="987015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Inserte logo de la secretaría/dependencia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="" xmlns:a16="http://schemas.microsoft.com/office/drawing/2014/main" id="{D400E92E-7606-6490-3BDF-7C29148239C7}"/>
              </a:ext>
            </a:extLst>
          </p:cNvPr>
          <p:cNvCxnSpPr>
            <a:cxnSpLocks/>
          </p:cNvCxnSpPr>
          <p:nvPr/>
        </p:nvCxnSpPr>
        <p:spPr>
          <a:xfrm>
            <a:off x="4957680" y="3501026"/>
            <a:ext cx="1969679" cy="0"/>
          </a:xfrm>
          <a:prstGeom prst="line">
            <a:avLst/>
          </a:prstGeom>
          <a:ln w="38100">
            <a:solidFill>
              <a:srgbClr val="C292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80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0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1" r:id="rId4"/>
    <p:sldLayoutId id="2147483652" r:id="rId5"/>
    <p:sldLayoutId id="2147483662" r:id="rId6"/>
    <p:sldLayoutId id="2147483663" r:id="rId7"/>
    <p:sldLayoutId id="2147483664" r:id="rId8"/>
    <p:sldLayoutId id="2147483665" r:id="rId9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rgbClr val="9F2240"/>
          </a:solidFill>
          <a:latin typeface="Montserrat Black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b="1" i="0" kern="1200">
          <a:solidFill>
            <a:srgbClr val="9F2240"/>
          </a:solidFill>
          <a:latin typeface="Montserrat SemiBold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rgbClr val="2E2E2D"/>
          </a:solidFill>
          <a:latin typeface="Montserrat Medium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1BCC6AB-64CC-FE9F-A131-CD1842DC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3655"/>
            <a:ext cx="10515600" cy="2742061"/>
          </a:xfrm>
        </p:spPr>
        <p:txBody>
          <a:bodyPr/>
          <a:lstStyle/>
          <a:p>
            <a:r>
              <a:rPr lang="es-MX" sz="3200" dirty="0">
                <a:latin typeface="Montserrat" panose="00000500000000000000" pitchFamily="50" charset="0"/>
              </a:rPr>
              <a:t>AUDITORÍAS REALIZADAS POR EL </a:t>
            </a:r>
            <a:r>
              <a:rPr lang="es-MX" sz="3200" dirty="0" smtClean="0">
                <a:latin typeface="Montserrat" panose="00000500000000000000" pitchFamily="50" charset="0"/>
              </a:rPr>
              <a:t>ÓRGANO SUPERIOR DE FISCALIZACIÓN DEL ESTADO (OSFE</a:t>
            </a:r>
            <a:r>
              <a:rPr lang="es-MX" sz="3200" dirty="0" smtClean="0">
                <a:latin typeface="Montserrat" panose="00000500000000000000" pitchFamily="50" charset="0"/>
              </a:rPr>
              <a:t>) AL PODER EJECUTIVO DEL ESTADO DE TABASCO</a:t>
            </a:r>
            <a:br>
              <a:rPr lang="es-MX" sz="3200" dirty="0" smtClean="0">
                <a:latin typeface="Montserrat" panose="00000500000000000000" pitchFamily="50" charset="0"/>
              </a:rPr>
            </a:br>
            <a:r>
              <a:rPr lang="es-MX" sz="3200" dirty="0" smtClean="0">
                <a:latin typeface="Montserrat" panose="00000500000000000000" pitchFamily="50" charset="0"/>
              </a:rPr>
              <a:t/>
            </a:r>
            <a:br>
              <a:rPr lang="es-MX" sz="3200" dirty="0" smtClean="0">
                <a:latin typeface="Montserrat" panose="00000500000000000000" pitchFamily="50" charset="0"/>
              </a:rPr>
            </a:br>
            <a:r>
              <a:rPr lang="es-MX" sz="3200" dirty="0" smtClean="0">
                <a:latin typeface="Montserrat" panose="00000500000000000000" pitchFamily="50" charset="0"/>
              </a:rPr>
              <a:t>RFC: GET710101FW1</a:t>
            </a:r>
            <a:endParaRPr lang="es-MX" sz="3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019677B-97A8-DC75-568E-1252FFE09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29686"/>
            <a:ext cx="10515600" cy="1343314"/>
          </a:xfrm>
        </p:spPr>
        <p:txBody>
          <a:bodyPr/>
          <a:lstStyle/>
          <a:p>
            <a:pPr algn="just"/>
            <a:r>
              <a:rPr lang="es-MX" b="1" dirty="0">
                <a:latin typeface="Montserrat" panose="00000500000000000000" pitchFamily="50" charset="0"/>
              </a:rPr>
              <a:t>Cumplimiento con enfoque </a:t>
            </a:r>
            <a:r>
              <a:rPr lang="es-MX" b="1" dirty="0" smtClean="0">
                <a:latin typeface="Montserrat" panose="00000500000000000000" pitchFamily="50" charset="0"/>
              </a:rPr>
              <a:t>financiero</a:t>
            </a:r>
            <a:endParaRPr lang="es-MX" dirty="0">
              <a:latin typeface="Montserrat" panose="00000500000000000000" pitchFamily="50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>
                <a:latin typeface="Montserrat" panose="00000500000000000000" pitchFamily="50" charset="0"/>
              </a:rPr>
              <a:t>Ingresos Estatales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>
                <a:latin typeface="Montserrat" panose="00000500000000000000" pitchFamily="50" charset="0"/>
              </a:rPr>
              <a:t>Participaciones a Entidades Federativas</a:t>
            </a:r>
          </a:p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58" y="5172999"/>
            <a:ext cx="5911362" cy="1685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661793" y="6378766"/>
            <a:ext cx="244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DSAIE </a:t>
            </a:r>
            <a:r>
              <a:rPr lang="es-MX" b="1" dirty="0" smtClean="0"/>
              <a:t>29/01/2025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3742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10" y="998966"/>
            <a:ext cx="9298476" cy="568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grpSp>
        <p:nvGrpSpPr>
          <p:cNvPr id="4" name="Grupo 3"/>
          <p:cNvGrpSpPr/>
          <p:nvPr/>
        </p:nvGrpSpPr>
        <p:grpSpPr>
          <a:xfrm>
            <a:off x="998407" y="1553377"/>
            <a:ext cx="9533717" cy="3944040"/>
            <a:chOff x="722986" y="1101685"/>
            <a:chExt cx="8983329" cy="3509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3"/>
            <a:srcRect t="1851"/>
            <a:stretch/>
          </p:blipFill>
          <p:spPr>
            <a:xfrm>
              <a:off x="722986" y="1101685"/>
              <a:ext cx="8983329" cy="2430999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986" y="3686631"/>
              <a:ext cx="8983329" cy="924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04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01" y="1490976"/>
            <a:ext cx="10710724" cy="44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06" y="2181340"/>
            <a:ext cx="11376250" cy="31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RUBROS DEL “MÓDULO DE AUDITORÍAS” DEL TAF</a:t>
            </a:r>
            <a:endParaRPr lang="es-MX" dirty="0"/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b="7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009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345201" y="3228925"/>
            <a:ext cx="5376746" cy="726129"/>
          </a:xfrm>
        </p:spPr>
        <p:txBody>
          <a:bodyPr/>
          <a:lstStyle/>
          <a:p>
            <a:r>
              <a:rPr lang="es-MX" sz="6600" dirty="0" smtClean="0">
                <a:latin typeface="Montserrat" panose="00000500000000000000" pitchFamily="50" charset="0"/>
              </a:rPr>
              <a:t>Índice del menú</a:t>
            </a:r>
            <a:endParaRPr lang="es-MX" sz="6600" dirty="0">
              <a:latin typeface="Montserrat" panose="00000500000000000000" pitchFamily="50" charset="0"/>
            </a:endParaRPr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r="4075"/>
          <a:stretch>
            <a:fillRect/>
          </a:stretch>
        </p:blipFill>
        <p:spPr/>
      </p:pic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671513" y="2346593"/>
            <a:ext cx="4969123" cy="3822853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s-MX" b="1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Anexos: </a:t>
            </a:r>
            <a:r>
              <a:rPr lang="es-MX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3, 4, 6 y 10</a:t>
            </a:r>
          </a:p>
          <a:p>
            <a:pPr marL="457200" indent="-457200">
              <a:buAutoNum type="arabicPeriod"/>
            </a:pPr>
            <a:r>
              <a:rPr lang="es-MX" b="1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Saldos: </a:t>
            </a:r>
            <a:r>
              <a:rPr lang="es-MX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Momentos contables / Estado Analítico de Egresos</a:t>
            </a:r>
          </a:p>
          <a:p>
            <a:pPr marL="457200" indent="-457200">
              <a:buAutoNum type="arabicPeriod"/>
            </a:pPr>
            <a:r>
              <a:rPr lang="es-MX" b="1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Pólizas: </a:t>
            </a:r>
            <a:r>
              <a:rPr lang="es-MX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Detalles / Auxiliar / Cuadro complementario de nómina</a:t>
            </a:r>
          </a:p>
          <a:p>
            <a:pPr marL="457200" indent="-457200">
              <a:buAutoNum type="arabicPeriod"/>
            </a:pPr>
            <a:r>
              <a:rPr lang="es-MX" b="1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Facturas: </a:t>
            </a:r>
            <a:r>
              <a:rPr lang="es-MX" dirty="0" smtClean="0">
                <a:solidFill>
                  <a:schemeClr val="tx1"/>
                </a:solidFill>
                <a:latin typeface="Montserrat" panose="00000500000000000000" pitchFamily="50" charset="0"/>
              </a:rPr>
              <a:t>Cabeceras / Detalle</a:t>
            </a:r>
          </a:p>
        </p:txBody>
      </p:sp>
    </p:spTree>
    <p:extLst>
      <p:ext uri="{BB962C8B-B14F-4D97-AF65-F5344CB8AC3E}">
        <p14:creationId xmlns:p14="http://schemas.microsoft.com/office/powerpoint/2010/main" val="11179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4" y="947738"/>
            <a:ext cx="10344839" cy="58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5499"/>
          <a:stretch/>
        </p:blipFill>
        <p:spPr>
          <a:xfrm>
            <a:off x="768550" y="947738"/>
            <a:ext cx="10859487" cy="57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b="5205"/>
          <a:stretch/>
        </p:blipFill>
        <p:spPr>
          <a:xfrm>
            <a:off x="536404" y="947739"/>
            <a:ext cx="10929086" cy="582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5299"/>
          <a:stretch/>
        </p:blipFill>
        <p:spPr>
          <a:xfrm>
            <a:off x="669992" y="1035586"/>
            <a:ext cx="10732466" cy="57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7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ANEXOS DEL REQUERIMIENTO DE INFORMACIÓN DEL OSFE</a:t>
            </a:r>
            <a:endParaRPr lang="es-MX" dirty="0"/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b="7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71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b="5143"/>
          <a:stretch/>
        </p:blipFill>
        <p:spPr>
          <a:xfrm>
            <a:off x="658464" y="1057619"/>
            <a:ext cx="10644842" cy="567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11981"/>
          <a:stretch/>
        </p:blipFill>
        <p:spPr>
          <a:xfrm>
            <a:off x="437562" y="1081348"/>
            <a:ext cx="11300413" cy="55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2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"/>
          <a:stretch/>
        </p:blipFill>
        <p:spPr>
          <a:xfrm>
            <a:off x="661011" y="947738"/>
            <a:ext cx="10926487" cy="58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7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/>
        </p:blipFill>
        <p:spPr>
          <a:xfrm>
            <a:off x="781850" y="947738"/>
            <a:ext cx="10789709" cy="57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EJEMPLO DEL TAF</a:t>
            </a:r>
            <a:endParaRPr lang="es-MX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r="4075"/>
          <a:stretch>
            <a:fillRect/>
          </a:stretch>
        </p:blipFill>
        <p:spPr/>
      </p:pic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>
          <a:xfrm>
            <a:off x="838216" y="4727618"/>
            <a:ext cx="4617187" cy="673100"/>
          </a:xfrm>
        </p:spPr>
        <p:txBody>
          <a:bodyPr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Montserrat" panose="00000500000000000000" pitchFamily="50" charset="0"/>
              </a:rPr>
              <a:t>01 SECRETARÍA DE GOBIERNO (SEGOB)</a:t>
            </a:r>
          </a:p>
          <a:p>
            <a:pPr algn="ctr"/>
            <a:endParaRPr lang="es-MX" dirty="0">
              <a:solidFill>
                <a:schemeClr val="tx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4432" b="5113"/>
          <a:stretch/>
        </p:blipFill>
        <p:spPr>
          <a:xfrm>
            <a:off x="642912" y="1057619"/>
            <a:ext cx="11085827" cy="564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3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" b="18413"/>
          <a:stretch/>
        </p:blipFill>
        <p:spPr>
          <a:xfrm>
            <a:off x="181180" y="1079654"/>
            <a:ext cx="11781249" cy="51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b="16669"/>
          <a:stretch/>
        </p:blipFill>
        <p:spPr>
          <a:xfrm>
            <a:off x="126517" y="947738"/>
            <a:ext cx="11869983" cy="52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4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8360" t="12942" r="16826" b="5047"/>
          <a:stretch/>
        </p:blipFill>
        <p:spPr>
          <a:xfrm>
            <a:off x="3745735" y="1024856"/>
            <a:ext cx="8075363" cy="574759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67643" y="2820377"/>
            <a:ext cx="2627026" cy="165074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Montserrat" panose="00000500000000000000" pitchFamily="50" charset="0"/>
              </a:rPr>
              <a:t>PÓLIZA DEL DEVENGO</a:t>
            </a:r>
            <a:endParaRPr lang="es-MX" sz="2400" b="1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4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7" name="CuadroTexto 6"/>
          <p:cNvSpPr txBox="1"/>
          <p:nvPr/>
        </p:nvSpPr>
        <p:spPr>
          <a:xfrm>
            <a:off x="9060799" y="2886478"/>
            <a:ext cx="2627026" cy="1650742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Montserrat" panose="00000500000000000000" pitchFamily="50" charset="0"/>
              </a:rPr>
              <a:t>PÓLIZA DEL PAGADO</a:t>
            </a:r>
            <a:endParaRPr lang="es-MX" sz="2400" b="1" dirty="0">
              <a:latin typeface="Montserrat" panose="000005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311" t="12807" r="16500" b="5083"/>
          <a:stretch/>
        </p:blipFill>
        <p:spPr>
          <a:xfrm>
            <a:off x="237160" y="627961"/>
            <a:ext cx="8543283" cy="605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705079" y="2831879"/>
            <a:ext cx="85931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u="sng" dirty="0" smtClean="0">
                <a:latin typeface="Montserrat" panose="00000500000000000000" pitchFamily="50" charset="0"/>
              </a:rPr>
              <a:t>Anexos que pueden llenar las Dependencias:</a:t>
            </a:r>
          </a:p>
          <a:p>
            <a:pPr algn="just"/>
            <a:endParaRPr lang="es-MX" sz="2400" dirty="0" smtClean="0">
              <a:latin typeface="Montserrat" panose="00000500000000000000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Montserrat" panose="00000500000000000000" pitchFamily="50" charset="0"/>
              </a:rPr>
              <a:t>Anexo 1 </a:t>
            </a:r>
            <a:r>
              <a:rPr lang="es-MX" sz="2400" dirty="0" smtClean="0">
                <a:latin typeface="Montserrat" panose="00000500000000000000" pitchFamily="50" charset="0"/>
              </a:rPr>
              <a:t>Directorio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Montserrat" panose="00000500000000000000" pitchFamily="50" charset="0"/>
              </a:rPr>
              <a:t>Anexo 8</a:t>
            </a:r>
            <a:r>
              <a:rPr lang="es-MX" sz="2400" dirty="0" smtClean="0">
                <a:latin typeface="Montserrat" panose="00000500000000000000" pitchFamily="50" charset="0"/>
              </a:rPr>
              <a:t> Confirmación de saldos (Ejecutor)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Montserrat" panose="00000500000000000000" pitchFamily="50" charset="0"/>
              </a:rPr>
              <a:t>Anexo 9 </a:t>
            </a:r>
            <a:r>
              <a:rPr lang="es-MX" sz="2400" dirty="0" smtClean="0">
                <a:latin typeface="Montserrat" panose="00000500000000000000" pitchFamily="50" charset="0"/>
              </a:rPr>
              <a:t>Plataforma Tecnológica (Ejecutor)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Montserrat" panose="00000500000000000000" pitchFamily="50" charset="0"/>
              </a:rPr>
              <a:t>Anexo 14 </a:t>
            </a:r>
            <a:r>
              <a:rPr lang="es-MX" sz="2400" dirty="0" smtClean="0">
                <a:latin typeface="Montserrat" panose="00000500000000000000" pitchFamily="50" charset="0"/>
              </a:rPr>
              <a:t>Padrón de Bienes (Ejecutor)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Montserrat" panose="00000500000000000000" pitchFamily="50" charset="0"/>
              </a:rPr>
              <a:t>Anexo 15 </a:t>
            </a:r>
            <a:r>
              <a:rPr lang="es-MX" sz="2400" dirty="0" smtClean="0">
                <a:latin typeface="Montserrat" panose="00000500000000000000" pitchFamily="50" charset="0"/>
              </a:rPr>
              <a:t>Análisis del Presupuesto (Ejecutor)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Montserrat" panose="00000500000000000000" pitchFamily="50" charset="0"/>
              </a:rPr>
              <a:t>Anexo 19 </a:t>
            </a:r>
            <a:r>
              <a:rPr lang="es-MX" sz="2400" dirty="0" smtClean="0">
                <a:latin typeface="Montserrat" panose="00000500000000000000" pitchFamily="50" charset="0"/>
              </a:rPr>
              <a:t>Juicios en Trámite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 smtClean="0">
                <a:latin typeface="Montserrat" panose="00000500000000000000" pitchFamily="50" charset="0"/>
              </a:rPr>
              <a:t>Anexo 20 </a:t>
            </a:r>
            <a:r>
              <a:rPr lang="es-MX" sz="2400" dirty="0" smtClean="0">
                <a:latin typeface="Montserrat" panose="00000500000000000000" pitchFamily="50" charset="0"/>
              </a:rPr>
              <a:t>Seguimiento PRAS</a:t>
            </a:r>
            <a:endParaRPr lang="es-MX" sz="2400" dirty="0">
              <a:latin typeface="Montserrat" panose="00000500000000000000" pitchFamily="50" charset="0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05079" y="1221140"/>
            <a:ext cx="10179585" cy="966653"/>
          </a:xfrm>
        </p:spPr>
        <p:txBody>
          <a:bodyPr/>
          <a:lstStyle/>
          <a:p>
            <a:r>
              <a:rPr lang="es-MX" dirty="0">
                <a:latin typeface="Montserrat" panose="00000500000000000000" pitchFamily="50" charset="0"/>
              </a:rPr>
              <a:t>PODER EJECUTIVO DEL ESTADO DE TABASCO</a:t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/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>RFC: GET710101FW1</a:t>
            </a:r>
            <a:br>
              <a:rPr lang="es-MX" dirty="0">
                <a:latin typeface="Montserrat" panose="00000500000000000000" pitchFamily="50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05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OBSERVACIONES FORMULADAS A LAS DEPENDENCIAS</a:t>
            </a:r>
            <a:endParaRPr lang="es-MX" dirty="0"/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b="7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8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705079" y="3448824"/>
            <a:ext cx="10741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Montserrat" panose="00000500000000000000" pitchFamily="50" charset="0"/>
              </a:rPr>
              <a:t>La </a:t>
            </a:r>
            <a:r>
              <a:rPr lang="es-MX" sz="2000" dirty="0">
                <a:latin typeface="Montserrat" panose="00000500000000000000" pitchFamily="50" charset="0"/>
              </a:rPr>
              <a:t>Entidad Fiscalizada no proporcionó los </a:t>
            </a:r>
            <a:r>
              <a:rPr lang="es-MX" sz="2000" b="1" dirty="0">
                <a:latin typeface="Montserrat" panose="00000500000000000000" pitchFamily="50" charset="0"/>
              </a:rPr>
              <a:t>Estados Presupuestales con sus Notas</a:t>
            </a:r>
            <a:r>
              <a:rPr lang="es-MX" sz="2000" dirty="0">
                <a:latin typeface="Montserrat" panose="00000500000000000000" pitchFamily="50" charset="0"/>
              </a:rPr>
              <a:t>, Información Contable que, para efectos de la elaboración de la contabilidad consolidada, se envía a la Secretaría de Finanzas, o los controles internos necesarios para la </a:t>
            </a:r>
            <a:r>
              <a:rPr lang="es-MX" sz="2000" b="1" dirty="0">
                <a:latin typeface="Montserrat" panose="00000500000000000000" pitchFamily="50" charset="0"/>
              </a:rPr>
              <a:t>transparencia de la operación de los recursos</a:t>
            </a:r>
            <a:r>
              <a:rPr lang="es-MX" sz="2000" dirty="0">
                <a:latin typeface="Montserrat" panose="00000500000000000000" pitchFamily="50" charset="0"/>
              </a:rPr>
              <a:t>, situación que imposibilitó constatar que las cifras reportadas, son congruentes con lo publicado en los medios oficiales.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05079" y="1221140"/>
            <a:ext cx="10179585" cy="966653"/>
          </a:xfrm>
        </p:spPr>
        <p:txBody>
          <a:bodyPr/>
          <a:lstStyle/>
          <a:p>
            <a:r>
              <a:rPr lang="es-MX" dirty="0">
                <a:latin typeface="Montserrat" panose="00000500000000000000" pitchFamily="50" charset="0"/>
              </a:rPr>
              <a:t>PODER EJECUTIVO DEL ESTADO DE TABASCO</a:t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/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>RFC: GET710101FW1</a:t>
            </a:r>
            <a:br>
              <a:rPr lang="es-MX" dirty="0">
                <a:latin typeface="Montserrat" panose="00000500000000000000" pitchFamily="50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865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705079" y="3426791"/>
            <a:ext cx="10719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Montserrat" panose="00000500000000000000" pitchFamily="50" charset="0"/>
              </a:rPr>
              <a:t>La </a:t>
            </a:r>
            <a:r>
              <a:rPr lang="es-MX" sz="2000" dirty="0">
                <a:latin typeface="Montserrat" panose="00000500000000000000" pitchFamily="50" charset="0"/>
              </a:rPr>
              <a:t>Entidad Fiscalizada no proporcionó la </a:t>
            </a:r>
            <a:r>
              <a:rPr lang="es-MX" sz="2000" b="1" dirty="0">
                <a:latin typeface="Montserrat" panose="00000500000000000000" pitchFamily="50" charset="0"/>
              </a:rPr>
              <a:t>Información Contable</a:t>
            </a:r>
            <a:r>
              <a:rPr lang="es-MX" sz="2000" dirty="0">
                <a:latin typeface="Montserrat" panose="00000500000000000000" pitchFamily="50" charset="0"/>
              </a:rPr>
              <a:t> que, para efectos de la elaboración de la contabilidad consolidada, se envía a la Secretaría de Finanzas, </a:t>
            </a:r>
            <a:r>
              <a:rPr lang="es-MX" sz="2000" b="1" dirty="0">
                <a:latin typeface="Montserrat" panose="00000500000000000000" pitchFamily="50" charset="0"/>
              </a:rPr>
              <a:t>Balanza de Comprobación</a:t>
            </a:r>
            <a:r>
              <a:rPr lang="es-MX" sz="2000" dirty="0">
                <a:latin typeface="Montserrat" panose="00000500000000000000" pitchFamily="50" charset="0"/>
              </a:rPr>
              <a:t>, ni los </a:t>
            </a:r>
            <a:r>
              <a:rPr lang="es-MX" sz="2000" b="1" dirty="0">
                <a:latin typeface="Montserrat" panose="00000500000000000000" pitchFamily="50" charset="0"/>
              </a:rPr>
              <a:t>Registros Auxiliares</a:t>
            </a:r>
            <a:r>
              <a:rPr lang="es-MX" sz="2000" dirty="0">
                <a:latin typeface="Montserrat" panose="00000500000000000000" pitchFamily="50" charset="0"/>
              </a:rPr>
              <a:t>, o los </a:t>
            </a:r>
            <a:r>
              <a:rPr lang="es-MX" sz="2000" b="1" dirty="0">
                <a:latin typeface="Montserrat" panose="00000500000000000000" pitchFamily="50" charset="0"/>
              </a:rPr>
              <a:t>controles internos</a:t>
            </a:r>
            <a:r>
              <a:rPr lang="es-MX" sz="2000" dirty="0">
                <a:latin typeface="Montserrat" panose="00000500000000000000" pitchFamily="50" charset="0"/>
              </a:rPr>
              <a:t> necesarios para la transparencia de la operación de los recursos, situación que imposibilitó constatar en la </a:t>
            </a:r>
            <a:r>
              <a:rPr lang="es-MX" sz="2000" b="1" dirty="0">
                <a:latin typeface="Montserrat" panose="00000500000000000000" pitchFamily="50" charset="0"/>
              </a:rPr>
              <a:t>cuenta de las adquisiciones de bienes  muebles, inmuebles e intangibles del Estado de Situación Financiera</a:t>
            </a:r>
            <a:r>
              <a:rPr lang="es-MX" sz="2000" dirty="0">
                <a:latin typeface="Montserrat" panose="00000500000000000000" pitchFamily="50" charset="0"/>
              </a:rPr>
              <a:t>, que las cifras coinciden con las reflejadas en el inventario presentado por la Secretaría.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05079" y="1221140"/>
            <a:ext cx="10179585" cy="966653"/>
          </a:xfrm>
        </p:spPr>
        <p:txBody>
          <a:bodyPr/>
          <a:lstStyle/>
          <a:p>
            <a:r>
              <a:rPr lang="es-MX" dirty="0">
                <a:latin typeface="Montserrat" panose="00000500000000000000" pitchFamily="50" charset="0"/>
              </a:rPr>
              <a:t>PODER EJECUTIVO DEL ESTADO DE TABASCO</a:t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/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>RFC: GET710101FW1</a:t>
            </a:r>
            <a:br>
              <a:rPr lang="es-MX" dirty="0">
                <a:latin typeface="Montserrat" panose="00000500000000000000" pitchFamily="50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170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705079" y="3437808"/>
            <a:ext cx="10730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Montserrat" panose="00000500000000000000" pitchFamily="50" charset="0"/>
              </a:rPr>
              <a:t>La </a:t>
            </a:r>
            <a:r>
              <a:rPr lang="es-MX" sz="2000" dirty="0">
                <a:latin typeface="Montserrat" panose="00000500000000000000" pitchFamily="50" charset="0"/>
              </a:rPr>
              <a:t>Entidad Fiscalizada no proporcionó la </a:t>
            </a:r>
            <a:r>
              <a:rPr lang="es-MX" sz="2000" b="1" dirty="0">
                <a:latin typeface="Montserrat" panose="00000500000000000000" pitchFamily="50" charset="0"/>
              </a:rPr>
              <a:t>Información Contable</a:t>
            </a:r>
            <a:r>
              <a:rPr lang="es-MX" sz="2000" dirty="0">
                <a:latin typeface="Montserrat" panose="00000500000000000000" pitchFamily="50" charset="0"/>
              </a:rPr>
              <a:t> que, para efectos de la elaboración de la contabilidad consolidada, se envía a la Secretaría de Finanzas, </a:t>
            </a:r>
            <a:r>
              <a:rPr lang="es-MX" sz="2000" b="1" dirty="0">
                <a:latin typeface="Montserrat" panose="00000500000000000000" pitchFamily="50" charset="0"/>
              </a:rPr>
              <a:t>Balanza de Comprobación</a:t>
            </a:r>
            <a:r>
              <a:rPr lang="es-MX" sz="2000" dirty="0">
                <a:latin typeface="Montserrat" panose="00000500000000000000" pitchFamily="50" charset="0"/>
              </a:rPr>
              <a:t>, ni los </a:t>
            </a:r>
            <a:r>
              <a:rPr lang="es-MX" sz="2000" b="1" dirty="0">
                <a:latin typeface="Montserrat" panose="00000500000000000000" pitchFamily="50" charset="0"/>
              </a:rPr>
              <a:t>Registros Auxiliares</a:t>
            </a:r>
            <a:r>
              <a:rPr lang="es-MX" sz="2000" dirty="0">
                <a:latin typeface="Montserrat" panose="00000500000000000000" pitchFamily="50" charset="0"/>
              </a:rPr>
              <a:t>, o los </a:t>
            </a:r>
            <a:r>
              <a:rPr lang="es-MX" sz="2000" b="1" dirty="0">
                <a:latin typeface="Montserrat" panose="00000500000000000000" pitchFamily="50" charset="0"/>
              </a:rPr>
              <a:t>controles internos</a:t>
            </a:r>
            <a:r>
              <a:rPr lang="es-MX" sz="2000" dirty="0">
                <a:latin typeface="Montserrat" panose="00000500000000000000" pitchFamily="50" charset="0"/>
              </a:rPr>
              <a:t> necesarios para la transparencia de la operación de los recursos, situación que imposibilitó constatar en las </a:t>
            </a:r>
            <a:r>
              <a:rPr lang="es-MX" sz="2000" b="1" dirty="0">
                <a:latin typeface="Montserrat" panose="00000500000000000000" pitchFamily="50" charset="0"/>
              </a:rPr>
              <a:t>cuentas del Activo y Pasivo Circulante del Estado de Situación Financiera, la existencia de antigüedad de saldos</a:t>
            </a:r>
            <a:r>
              <a:rPr lang="es-MX" sz="2000" dirty="0">
                <a:latin typeface="Montserrat" panose="00000500000000000000" pitchFamily="50" charset="0"/>
              </a:rPr>
              <a:t>.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05079" y="1221140"/>
            <a:ext cx="10179585" cy="966653"/>
          </a:xfrm>
        </p:spPr>
        <p:txBody>
          <a:bodyPr/>
          <a:lstStyle/>
          <a:p>
            <a:r>
              <a:rPr lang="es-MX" dirty="0">
                <a:latin typeface="Montserrat" panose="00000500000000000000" pitchFamily="50" charset="0"/>
              </a:rPr>
              <a:t>PODER EJECUTIVO DEL ESTADO DE TABASCO</a:t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/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>RFC: GET710101FW1</a:t>
            </a:r>
            <a:br>
              <a:rPr lang="es-MX" dirty="0">
                <a:latin typeface="Montserrat" panose="00000500000000000000" pitchFamily="50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943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705079" y="3349672"/>
            <a:ext cx="105761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Montserrat" panose="00000500000000000000" pitchFamily="50" charset="0"/>
              </a:rPr>
              <a:t>La </a:t>
            </a:r>
            <a:r>
              <a:rPr lang="es-MX" sz="2000" dirty="0">
                <a:latin typeface="Montserrat" panose="00000500000000000000" pitchFamily="50" charset="0"/>
              </a:rPr>
              <a:t>Entidad Fiscalizada no proporcionó los </a:t>
            </a:r>
            <a:r>
              <a:rPr lang="es-MX" sz="2000" b="1" dirty="0">
                <a:latin typeface="Montserrat" panose="00000500000000000000" pitchFamily="50" charset="0"/>
              </a:rPr>
              <a:t>Estados Presupuestales con sus Notas</a:t>
            </a:r>
            <a:r>
              <a:rPr lang="es-MX" sz="2000" dirty="0">
                <a:latin typeface="Montserrat" panose="00000500000000000000" pitchFamily="50" charset="0"/>
              </a:rPr>
              <a:t>, Información Contable que, para efectos de la elaboración de la contabilidad consolidada, se envía a la Secretaría de Finanzas, </a:t>
            </a:r>
            <a:r>
              <a:rPr lang="es-MX" sz="2000" b="1" dirty="0">
                <a:latin typeface="Montserrat" panose="00000500000000000000" pitchFamily="50" charset="0"/>
              </a:rPr>
              <a:t>Balanza de Comprobación</a:t>
            </a:r>
            <a:r>
              <a:rPr lang="es-MX" sz="2000" dirty="0">
                <a:latin typeface="Montserrat" panose="00000500000000000000" pitchFamily="50" charset="0"/>
              </a:rPr>
              <a:t>, ni los </a:t>
            </a:r>
            <a:r>
              <a:rPr lang="es-MX" sz="2000" b="1" dirty="0">
                <a:latin typeface="Montserrat" panose="00000500000000000000" pitchFamily="50" charset="0"/>
              </a:rPr>
              <a:t>Registros Auxiliares</a:t>
            </a:r>
            <a:r>
              <a:rPr lang="es-MX" sz="2000" dirty="0">
                <a:latin typeface="Montserrat" panose="00000500000000000000" pitchFamily="50" charset="0"/>
              </a:rPr>
              <a:t>, o los </a:t>
            </a:r>
            <a:r>
              <a:rPr lang="es-MX" sz="2000" b="1" dirty="0">
                <a:latin typeface="Montserrat" panose="00000500000000000000" pitchFamily="50" charset="0"/>
              </a:rPr>
              <a:t>controles internos</a:t>
            </a:r>
            <a:r>
              <a:rPr lang="es-MX" sz="2000" dirty="0">
                <a:latin typeface="Montserrat" panose="00000500000000000000" pitchFamily="50" charset="0"/>
              </a:rPr>
              <a:t> necesarios para la transparencia de la operación de los recursos, situación que imposibilitó constatar que las </a:t>
            </a:r>
            <a:r>
              <a:rPr lang="es-MX" sz="2000" b="1" dirty="0">
                <a:latin typeface="Montserrat" panose="00000500000000000000" pitchFamily="50" charset="0"/>
              </a:rPr>
              <a:t>cifras reportadas al cierre de cada mes, de los movimientos auxiliares o, en su caso, de los informes mensuales de Cuenta Pública, coinciden con las iniciales del mes siguiente</a:t>
            </a:r>
            <a:r>
              <a:rPr lang="es-MX" sz="2000" dirty="0" smtClean="0">
                <a:latin typeface="Montserrat" panose="00000500000000000000" pitchFamily="50" charset="0"/>
              </a:rPr>
              <a:t>.</a:t>
            </a:r>
            <a:endParaRPr lang="es-MX" sz="2000" dirty="0">
              <a:latin typeface="Montserrat" panose="00000500000000000000" pitchFamily="50" charset="0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05079" y="1221140"/>
            <a:ext cx="10179585" cy="966653"/>
          </a:xfrm>
        </p:spPr>
        <p:txBody>
          <a:bodyPr/>
          <a:lstStyle/>
          <a:p>
            <a:r>
              <a:rPr lang="es-MX" dirty="0">
                <a:latin typeface="Montserrat" panose="00000500000000000000" pitchFamily="50" charset="0"/>
              </a:rPr>
              <a:t>PODER EJECUTIVO DEL ESTADO DE TABASCO</a:t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/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>RFC: GET710101FW1</a:t>
            </a:r>
            <a:br>
              <a:rPr lang="es-MX" dirty="0">
                <a:latin typeface="Montserrat" panose="00000500000000000000" pitchFamily="50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79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705079" y="3437808"/>
            <a:ext cx="106533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Montserrat" panose="00000500000000000000" pitchFamily="50" charset="0"/>
              </a:rPr>
              <a:t>La </a:t>
            </a:r>
            <a:r>
              <a:rPr lang="es-MX" sz="2000" dirty="0">
                <a:latin typeface="Montserrat" panose="00000500000000000000" pitchFamily="50" charset="0"/>
              </a:rPr>
              <a:t>Entidad Fiscalizada no proporcionó la </a:t>
            </a:r>
            <a:r>
              <a:rPr lang="es-MX" sz="2000" b="1" dirty="0">
                <a:latin typeface="Montserrat" panose="00000500000000000000" pitchFamily="50" charset="0"/>
              </a:rPr>
              <a:t>Información Contable</a:t>
            </a:r>
            <a:r>
              <a:rPr lang="es-MX" sz="2000" dirty="0">
                <a:latin typeface="Montserrat" panose="00000500000000000000" pitchFamily="50" charset="0"/>
              </a:rPr>
              <a:t> que, para efectos de la elaboración de la contabilidad consolidada, se envía a la Secretaría de Finanzas, </a:t>
            </a:r>
            <a:r>
              <a:rPr lang="es-MX" sz="2000" b="1" dirty="0">
                <a:latin typeface="Montserrat" panose="00000500000000000000" pitchFamily="50" charset="0"/>
              </a:rPr>
              <a:t>Balanza de Comprobación</a:t>
            </a:r>
            <a:r>
              <a:rPr lang="es-MX" sz="2000" dirty="0">
                <a:latin typeface="Montserrat" panose="00000500000000000000" pitchFamily="50" charset="0"/>
              </a:rPr>
              <a:t>, ni los </a:t>
            </a:r>
            <a:r>
              <a:rPr lang="es-MX" sz="2000" b="1" dirty="0">
                <a:latin typeface="Montserrat" panose="00000500000000000000" pitchFamily="50" charset="0"/>
              </a:rPr>
              <a:t>Registros Auxiliares</a:t>
            </a:r>
            <a:r>
              <a:rPr lang="es-MX" sz="2000" dirty="0">
                <a:latin typeface="Montserrat" panose="00000500000000000000" pitchFamily="50" charset="0"/>
              </a:rPr>
              <a:t>, o los </a:t>
            </a:r>
            <a:r>
              <a:rPr lang="es-MX" sz="2000" b="1" dirty="0">
                <a:latin typeface="Montserrat" panose="00000500000000000000" pitchFamily="50" charset="0"/>
              </a:rPr>
              <a:t>controles internos</a:t>
            </a:r>
            <a:r>
              <a:rPr lang="es-MX" sz="2000" dirty="0">
                <a:latin typeface="Montserrat" panose="00000500000000000000" pitchFamily="50" charset="0"/>
              </a:rPr>
              <a:t> necesarios para la transparencia de la operación de los recursos, situación que imposibilitó constatar que las </a:t>
            </a:r>
            <a:r>
              <a:rPr lang="es-MX" sz="2000" b="1" dirty="0">
                <a:latin typeface="Montserrat" panose="00000500000000000000" pitchFamily="50" charset="0"/>
              </a:rPr>
              <a:t>cuentas del Estado de Situación Financiera están soportadas con la documentación comprobatoria y justificativa original</a:t>
            </a:r>
            <a:r>
              <a:rPr lang="es-MX" sz="2000" dirty="0" smtClean="0">
                <a:latin typeface="Montserrat" panose="00000500000000000000" pitchFamily="50" charset="0"/>
              </a:rPr>
              <a:t>.</a:t>
            </a:r>
            <a:endParaRPr lang="es-MX" sz="2000" dirty="0">
              <a:latin typeface="Montserrat" panose="00000500000000000000" pitchFamily="50" charset="0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05079" y="1221140"/>
            <a:ext cx="10179585" cy="966653"/>
          </a:xfrm>
        </p:spPr>
        <p:txBody>
          <a:bodyPr/>
          <a:lstStyle/>
          <a:p>
            <a:r>
              <a:rPr lang="es-MX" dirty="0">
                <a:latin typeface="Montserrat" panose="00000500000000000000" pitchFamily="50" charset="0"/>
              </a:rPr>
              <a:t>PODER EJECUTIVO DEL ESTADO DE TABASCO</a:t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/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>RFC: GET710101FW1</a:t>
            </a:r>
            <a:br>
              <a:rPr lang="es-MX" dirty="0">
                <a:latin typeface="Montserrat" panose="00000500000000000000" pitchFamily="50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926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903383" y="3426791"/>
            <a:ext cx="10377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Montserrat" panose="00000500000000000000" pitchFamily="50" charset="0"/>
              </a:rPr>
              <a:t>La Entidad Fiscalizada no presentó los </a:t>
            </a:r>
            <a:r>
              <a:rPr lang="es-MX" sz="2000" b="1" dirty="0">
                <a:latin typeface="Montserrat" panose="00000500000000000000" pitchFamily="50" charset="0"/>
              </a:rPr>
              <a:t>informes mensuales de la Cuenta Pública al Órgano Superior de Fiscalización del Estado</a:t>
            </a:r>
            <a:r>
              <a:rPr lang="es-MX" sz="2000" dirty="0">
                <a:latin typeface="Montserrat" panose="00000500000000000000" pitchFamily="50" charset="0"/>
              </a:rPr>
              <a:t>, situación que imposibilitó constatar que están validados, que contienen las notas de los diferentes Estados Contables y Presupuestales y que se presentaron con la estructura determinada por el Consejo Nacional de Armonización Contable (CONAC).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05079" y="1221140"/>
            <a:ext cx="10179585" cy="966653"/>
          </a:xfrm>
        </p:spPr>
        <p:txBody>
          <a:bodyPr/>
          <a:lstStyle/>
          <a:p>
            <a:r>
              <a:rPr lang="es-MX" dirty="0">
                <a:latin typeface="Montserrat" panose="00000500000000000000" pitchFamily="50" charset="0"/>
              </a:rPr>
              <a:t>PODER EJECUTIVO DEL ESTADO DE TABASCO</a:t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/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>RFC: GET710101FW1</a:t>
            </a:r>
            <a:br>
              <a:rPr lang="es-MX" dirty="0">
                <a:latin typeface="Montserrat" panose="00000500000000000000" pitchFamily="50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271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903383" y="3151369"/>
            <a:ext cx="10410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kern="100" dirty="0" smtClean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MX" sz="20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Entidad Fiscalizada no proporcionó los </a:t>
            </a:r>
            <a:r>
              <a:rPr lang="es-MX" sz="2000" b="1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Estados Presupuestales con sus Notas</a:t>
            </a:r>
            <a:r>
              <a:rPr lang="es-MX" sz="20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, Información Contable que, para efectos de la elaboración de la contabilidad consolidada, se envía a la Secretaría de Finanzas, o los controles internos necesarios para la transparencia de la operación de los recursos, situación que imposibilitó constatar que las </a:t>
            </a:r>
            <a:r>
              <a:rPr lang="es-MX" sz="2000" b="1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cifras contenidas en los formatos a que hace referencia la Ley de Disciplina Financiera de las Entidades Federativas y Municipios</a:t>
            </a:r>
            <a:r>
              <a:rPr lang="es-MX" sz="20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MX" sz="2000" b="1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son congruentes con la información financiera-presupuestal y que se encuentran armonizados en su presentación</a:t>
            </a:r>
            <a:r>
              <a:rPr lang="es-MX" sz="2000" kern="100" dirty="0" smtClean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MX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05079" y="1221140"/>
            <a:ext cx="10179585" cy="966653"/>
          </a:xfrm>
        </p:spPr>
        <p:txBody>
          <a:bodyPr/>
          <a:lstStyle/>
          <a:p>
            <a:r>
              <a:rPr lang="es-MX" dirty="0">
                <a:latin typeface="Montserrat" panose="00000500000000000000" pitchFamily="50" charset="0"/>
              </a:rPr>
              <a:t>PODER EJECUTIVO DEL ESTADO DE TABASCO</a:t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/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>RFC: GET710101FW1</a:t>
            </a:r>
            <a:br>
              <a:rPr lang="es-MX" dirty="0">
                <a:latin typeface="Montserrat" panose="00000500000000000000" pitchFamily="50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207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705080" y="3052217"/>
            <a:ext cx="11032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u="sng" dirty="0">
                <a:latin typeface="Montserrat" panose="00000500000000000000" pitchFamily="50" charset="0"/>
              </a:rPr>
              <a:t>Anexos que pueden llenar las Dependencias con uso del </a:t>
            </a:r>
            <a:r>
              <a:rPr lang="es-MX" sz="2400" u="sng" dirty="0" smtClean="0">
                <a:latin typeface="Montserrat" panose="00000500000000000000" pitchFamily="50" charset="0"/>
              </a:rPr>
              <a:t>“MÓDULO DE AUDITORÍAS” </a:t>
            </a:r>
            <a:r>
              <a:rPr lang="es-MX" sz="2400" u="sng" dirty="0">
                <a:latin typeface="Montserrat" panose="00000500000000000000" pitchFamily="50" charset="0"/>
              </a:rPr>
              <a:t>del </a:t>
            </a:r>
            <a:r>
              <a:rPr lang="es-MX" sz="2400" u="sng" dirty="0" smtClean="0">
                <a:latin typeface="Montserrat" panose="00000500000000000000" pitchFamily="50" charset="0"/>
              </a:rPr>
              <a:t>TABLERO DE ANÁLISIS FINANCIERO (TAF) creado </a:t>
            </a:r>
            <a:r>
              <a:rPr lang="es-MX" sz="2400" u="sng" dirty="0">
                <a:latin typeface="Montserrat" panose="00000500000000000000" pitchFamily="50" charset="0"/>
              </a:rPr>
              <a:t>por la otrora Secretaría de Finanzas en el ejercicio 2023:</a:t>
            </a:r>
          </a:p>
          <a:p>
            <a:pPr algn="just"/>
            <a:endParaRPr lang="es-MX" sz="2400" dirty="0">
              <a:latin typeface="Montserrat" panose="00000500000000000000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Montserrat" panose="00000500000000000000" pitchFamily="50" charset="0"/>
              </a:rPr>
              <a:t>Anexo 12 </a:t>
            </a:r>
            <a:r>
              <a:rPr lang="es-MX" sz="2400" dirty="0">
                <a:latin typeface="Montserrat" panose="00000500000000000000" pitchFamily="50" charset="0"/>
              </a:rPr>
              <a:t>Egresos (Ejecutor)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Montserrat" panose="00000500000000000000" pitchFamily="50" charset="0"/>
              </a:rPr>
              <a:t>Anexo 17 </a:t>
            </a:r>
            <a:r>
              <a:rPr lang="es-MX" sz="2400" dirty="0">
                <a:latin typeface="Montserrat" panose="00000500000000000000" pitchFamily="50" charset="0"/>
              </a:rPr>
              <a:t>Nómina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Montserrat" panose="00000500000000000000" pitchFamily="50" charset="0"/>
              </a:rPr>
              <a:t>Anexo 18</a:t>
            </a:r>
            <a:r>
              <a:rPr lang="es-MX" sz="2400" dirty="0">
                <a:latin typeface="Montserrat" panose="00000500000000000000" pitchFamily="50" charset="0"/>
              </a:rPr>
              <a:t> Adquisiciones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05079" y="1221140"/>
            <a:ext cx="10179585" cy="966653"/>
          </a:xfrm>
        </p:spPr>
        <p:txBody>
          <a:bodyPr/>
          <a:lstStyle/>
          <a:p>
            <a:r>
              <a:rPr lang="es-MX" dirty="0">
                <a:latin typeface="Montserrat" panose="00000500000000000000" pitchFamily="50" charset="0"/>
              </a:rPr>
              <a:t>PODER EJECUTIVO DEL ESTADO DE TABASCO</a:t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/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>RFC: GET710101FW1</a:t>
            </a:r>
            <a:br>
              <a:rPr lang="es-MX" dirty="0">
                <a:latin typeface="Montserrat" panose="00000500000000000000" pitchFamily="50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85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sp>
        <p:nvSpPr>
          <p:cNvPr id="2" name="CuadroTexto 1"/>
          <p:cNvSpPr txBox="1"/>
          <p:nvPr/>
        </p:nvSpPr>
        <p:spPr>
          <a:xfrm>
            <a:off x="705080" y="3052217"/>
            <a:ext cx="110328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u="sng" dirty="0">
                <a:latin typeface="Montserrat" panose="00000500000000000000" pitchFamily="50" charset="0"/>
              </a:rPr>
              <a:t>Anexos que NO APLICAN a las Dependencias:</a:t>
            </a:r>
          </a:p>
          <a:p>
            <a:pPr algn="just"/>
            <a:endParaRPr lang="es-MX" sz="2400" dirty="0">
              <a:latin typeface="Montserrat" panose="00000500000000000000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Montserrat" panose="00000500000000000000" pitchFamily="50" charset="0"/>
              </a:rPr>
              <a:t>Anexo 3 </a:t>
            </a:r>
            <a:r>
              <a:rPr lang="es-MX" sz="2400" dirty="0">
                <a:latin typeface="Montserrat" panose="00000500000000000000" pitchFamily="50" charset="0"/>
              </a:rPr>
              <a:t>Ingresos (Ejecutor)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Montserrat" panose="00000500000000000000" pitchFamily="50" charset="0"/>
              </a:rPr>
              <a:t>Anexo 7 </a:t>
            </a:r>
            <a:r>
              <a:rPr lang="es-MX" sz="2400" dirty="0">
                <a:latin typeface="Montserrat" panose="00000500000000000000" pitchFamily="50" charset="0"/>
              </a:rPr>
              <a:t>Disponibilidad Financiera (Ejecutor)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Montserrat" panose="00000500000000000000" pitchFamily="50" charset="0"/>
              </a:rPr>
              <a:t>Anexo 13 </a:t>
            </a:r>
            <a:r>
              <a:rPr lang="es-MX" sz="2400" dirty="0">
                <a:latin typeface="Montserrat" panose="00000500000000000000" pitchFamily="50" charset="0"/>
              </a:rPr>
              <a:t>Cálculo 3% ISN (Ejecutor)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Montserrat" panose="00000500000000000000" pitchFamily="50" charset="0"/>
              </a:rPr>
              <a:t>Anexo 16 </a:t>
            </a:r>
            <a:r>
              <a:rPr lang="es-MX" sz="2400" dirty="0">
                <a:latin typeface="Montserrat" panose="00000500000000000000" pitchFamily="50" charset="0"/>
              </a:rPr>
              <a:t>Entero del Impuesto (Ejecutor)</a:t>
            </a:r>
            <a:endParaRPr lang="es-MX" sz="2400" dirty="0">
              <a:latin typeface="Montserrat" panose="00000500000000000000" pitchFamily="50" charset="0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05079" y="1221140"/>
            <a:ext cx="10179585" cy="966653"/>
          </a:xfrm>
        </p:spPr>
        <p:txBody>
          <a:bodyPr/>
          <a:lstStyle/>
          <a:p>
            <a:r>
              <a:rPr lang="es-MX" dirty="0">
                <a:latin typeface="Montserrat" panose="00000500000000000000" pitchFamily="50" charset="0"/>
              </a:rPr>
              <a:t>PODER EJECUTIVO DEL ESTADO DE TABASCO</a:t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/>
            </a:r>
            <a:br>
              <a:rPr lang="es-MX" dirty="0">
                <a:latin typeface="Montserrat" panose="00000500000000000000" pitchFamily="50" charset="0"/>
              </a:rPr>
            </a:br>
            <a:r>
              <a:rPr lang="es-MX" dirty="0">
                <a:latin typeface="Montserrat" panose="00000500000000000000" pitchFamily="50" charset="0"/>
              </a:rPr>
              <a:t>RFC: GET710101FW1</a:t>
            </a:r>
            <a:br>
              <a:rPr lang="es-MX" dirty="0">
                <a:latin typeface="Montserrat" panose="00000500000000000000" pitchFamily="50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09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grpSp>
        <p:nvGrpSpPr>
          <p:cNvPr id="9" name="Grupo 8"/>
          <p:cNvGrpSpPr/>
          <p:nvPr/>
        </p:nvGrpSpPr>
        <p:grpSpPr>
          <a:xfrm>
            <a:off x="503170" y="573881"/>
            <a:ext cx="10948366" cy="5911845"/>
            <a:chOff x="503170" y="573881"/>
            <a:chExt cx="10948366" cy="591184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b="27678"/>
            <a:stretch/>
          </p:blipFill>
          <p:spPr>
            <a:xfrm>
              <a:off x="503170" y="573881"/>
              <a:ext cx="7893107" cy="1354071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995" y="2131379"/>
              <a:ext cx="10801541" cy="1851435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995" y="4111591"/>
              <a:ext cx="10801541" cy="2374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6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grpSp>
        <p:nvGrpSpPr>
          <p:cNvPr id="8" name="Grupo 7"/>
          <p:cNvGrpSpPr/>
          <p:nvPr/>
        </p:nvGrpSpPr>
        <p:grpSpPr>
          <a:xfrm>
            <a:off x="870333" y="1068924"/>
            <a:ext cx="9882130" cy="5681110"/>
            <a:chOff x="870333" y="1068924"/>
            <a:chExt cx="9882130" cy="568111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333" y="1068924"/>
              <a:ext cx="9882130" cy="3656152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586" y="4725076"/>
              <a:ext cx="9716877" cy="2024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57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98" y="399151"/>
            <a:ext cx="8685619" cy="62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/>
      </p:pic>
      <p:grpSp>
        <p:nvGrpSpPr>
          <p:cNvPr id="5" name="Grupo 4"/>
          <p:cNvGrpSpPr/>
          <p:nvPr/>
        </p:nvGrpSpPr>
        <p:grpSpPr>
          <a:xfrm>
            <a:off x="1047530" y="1244906"/>
            <a:ext cx="9715950" cy="5233012"/>
            <a:chOff x="430585" y="1013552"/>
            <a:chExt cx="8907119" cy="461055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t="2939"/>
            <a:stretch/>
          </p:blipFill>
          <p:spPr>
            <a:xfrm>
              <a:off x="430585" y="1013552"/>
              <a:ext cx="8907118" cy="2172873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86" y="3194895"/>
              <a:ext cx="8907118" cy="2429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71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BIERNO DEL ESTADO DE TABASC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OBIERNO DEL ESTADO DE TABASCO" id="{2EE3A3C9-9B02-D145-A625-0064F556CAD1}" vid="{C468EBEB-D0F9-2747-80D6-DDD5BC35300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GOBIERNO DEL ESTADO DE TABASCO</Template>
  <TotalTime>133</TotalTime>
  <Words>854</Words>
  <Application>Microsoft Office PowerPoint</Application>
  <PresentationFormat>Panorámica</PresentationFormat>
  <Paragraphs>54</Paragraphs>
  <Slides>37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6" baseType="lpstr">
      <vt:lpstr>Aptos</vt:lpstr>
      <vt:lpstr>Arial</vt:lpstr>
      <vt:lpstr>Calibri</vt:lpstr>
      <vt:lpstr>Montserrat</vt:lpstr>
      <vt:lpstr>Montserrat Black</vt:lpstr>
      <vt:lpstr>Montserrat Medium</vt:lpstr>
      <vt:lpstr>Montserrat SemiBold</vt:lpstr>
      <vt:lpstr>Times New Roman</vt:lpstr>
      <vt:lpstr>GOBIERNO DEL ESTADO DE TABASCO</vt:lpstr>
      <vt:lpstr>AUDITORÍAS REALIZADAS POR EL ÓRGANO SUPERIOR DE FISCALIZACIÓN DEL ESTADO (OSFE) AL PODER EJECUTIVO DEL ESTADO DE TABASCO  RFC: GET710101FW1</vt:lpstr>
      <vt:lpstr>ANEXOS DEL REQUERIMIENTO DE INFORMACIÓN DEL OSFE</vt:lpstr>
      <vt:lpstr>PODER EJECUTIVO DEL ESTADO DE TABASCO  RFC: GET710101FW1 </vt:lpstr>
      <vt:lpstr>PODER EJECUTIVO DEL ESTADO DE TABASCO  RFC: GET710101FW1 </vt:lpstr>
      <vt:lpstr>PODER EJECUTIVO DEL ESTADO DE TABASCO  RFC: GET710101FW1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RUBROS DEL “MÓDULO DE AUDITORÍAS” DEL TAF</vt:lpstr>
      <vt:lpstr>Índice del menú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EJEMPLO DEL TAF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OBSERVACIONES FORMULADAS A LAS DEPENDENCIAS</vt:lpstr>
      <vt:lpstr>PODER EJECUTIVO DEL ESTADO DE TABASCO  RFC: GET710101FW1 </vt:lpstr>
      <vt:lpstr>PODER EJECUTIVO DEL ESTADO DE TABASCO  RFC: GET710101FW1 </vt:lpstr>
      <vt:lpstr>PODER EJECUTIVO DEL ESTADO DE TABASCO  RFC: GET710101FW1 </vt:lpstr>
      <vt:lpstr>PODER EJECUTIVO DEL ESTADO DE TABASCO  RFC: GET710101FW1 </vt:lpstr>
      <vt:lpstr>PODER EJECUTIVO DEL ESTADO DE TABASCO  RFC: GET710101FW1 </vt:lpstr>
      <vt:lpstr>PODER EJECUTIVO DEL ESTADO DE TABASCO  RFC: GET710101FW1 </vt:lpstr>
      <vt:lpstr>PODER EJECUTIVO DEL ESTADO DE TABASCO  RFC: GET710101FW1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Alejandra Guadalupe Sánchez Figueroa</cp:lastModifiedBy>
  <cp:revision>47</cp:revision>
  <cp:lastPrinted>2025-01-29T23:04:48Z</cp:lastPrinted>
  <dcterms:created xsi:type="dcterms:W3CDTF">2024-10-01T06:17:57Z</dcterms:created>
  <dcterms:modified xsi:type="dcterms:W3CDTF">2025-01-30T00:07:39Z</dcterms:modified>
</cp:coreProperties>
</file>